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29"/>
  </p:notesMasterIdLst>
  <p:sldIdLst>
    <p:sldId id="459" r:id="rId2"/>
    <p:sldId id="460" r:id="rId3"/>
    <p:sldId id="461" r:id="rId4"/>
    <p:sldId id="462" r:id="rId5"/>
    <p:sldId id="257" r:id="rId6"/>
    <p:sldId id="399" r:id="rId7"/>
    <p:sldId id="261" r:id="rId8"/>
    <p:sldId id="263" r:id="rId9"/>
    <p:sldId id="264" r:id="rId10"/>
    <p:sldId id="265" r:id="rId11"/>
    <p:sldId id="266" r:id="rId12"/>
    <p:sldId id="354" r:id="rId13"/>
    <p:sldId id="356" r:id="rId14"/>
    <p:sldId id="391" r:id="rId15"/>
    <p:sldId id="392" r:id="rId16"/>
    <p:sldId id="358" r:id="rId17"/>
    <p:sldId id="267" r:id="rId18"/>
    <p:sldId id="268" r:id="rId19"/>
    <p:sldId id="271" r:id="rId20"/>
    <p:sldId id="348" r:id="rId21"/>
    <p:sldId id="349" r:id="rId22"/>
    <p:sldId id="272" r:id="rId23"/>
    <p:sldId id="400" r:id="rId24"/>
    <p:sldId id="259" r:id="rId25"/>
    <p:sldId id="260" r:id="rId26"/>
    <p:sldId id="357" r:id="rId27"/>
    <p:sldId id="274" r:id="rId28"/>
    <p:sldId id="275" r:id="rId29"/>
    <p:sldId id="276" r:id="rId30"/>
    <p:sldId id="277" r:id="rId31"/>
    <p:sldId id="278" r:id="rId32"/>
    <p:sldId id="279" r:id="rId33"/>
    <p:sldId id="284" r:id="rId34"/>
    <p:sldId id="285" r:id="rId35"/>
    <p:sldId id="295" r:id="rId36"/>
    <p:sldId id="296" r:id="rId37"/>
    <p:sldId id="297" r:id="rId38"/>
    <p:sldId id="298" r:id="rId39"/>
    <p:sldId id="299" r:id="rId40"/>
    <p:sldId id="362" r:id="rId41"/>
    <p:sldId id="401" r:id="rId42"/>
    <p:sldId id="364" r:id="rId43"/>
    <p:sldId id="365" r:id="rId44"/>
    <p:sldId id="366" r:id="rId45"/>
    <p:sldId id="300" r:id="rId46"/>
    <p:sldId id="403" r:id="rId47"/>
    <p:sldId id="368" r:id="rId48"/>
    <p:sldId id="370" r:id="rId49"/>
    <p:sldId id="369" r:id="rId50"/>
    <p:sldId id="372" r:id="rId51"/>
    <p:sldId id="371" r:id="rId52"/>
    <p:sldId id="373" r:id="rId53"/>
    <p:sldId id="367" r:id="rId54"/>
    <p:sldId id="402" r:id="rId55"/>
    <p:sldId id="393" r:id="rId56"/>
    <p:sldId id="301" r:id="rId57"/>
    <p:sldId id="302" r:id="rId58"/>
    <p:sldId id="303" r:id="rId59"/>
    <p:sldId id="304" r:id="rId60"/>
    <p:sldId id="305" r:id="rId61"/>
    <p:sldId id="374" r:id="rId62"/>
    <p:sldId id="375" r:id="rId63"/>
    <p:sldId id="376" r:id="rId64"/>
    <p:sldId id="306" r:id="rId65"/>
    <p:sldId id="307" r:id="rId66"/>
    <p:sldId id="308" r:id="rId67"/>
    <p:sldId id="309" r:id="rId68"/>
    <p:sldId id="310" r:id="rId69"/>
    <p:sldId id="311" r:id="rId70"/>
    <p:sldId id="312" r:id="rId71"/>
    <p:sldId id="313" r:id="rId72"/>
    <p:sldId id="394" r:id="rId73"/>
    <p:sldId id="388" r:id="rId74"/>
    <p:sldId id="387" r:id="rId75"/>
    <p:sldId id="389" r:id="rId76"/>
    <p:sldId id="396" r:id="rId77"/>
    <p:sldId id="397" r:id="rId78"/>
    <p:sldId id="398" r:id="rId79"/>
    <p:sldId id="314" r:id="rId80"/>
    <p:sldId id="315" r:id="rId81"/>
    <p:sldId id="406" r:id="rId82"/>
    <p:sldId id="404" r:id="rId83"/>
    <p:sldId id="316" r:id="rId84"/>
    <p:sldId id="317" r:id="rId85"/>
    <p:sldId id="318" r:id="rId86"/>
    <p:sldId id="405" r:id="rId87"/>
    <p:sldId id="319" r:id="rId88"/>
    <p:sldId id="320" r:id="rId89"/>
    <p:sldId id="321" r:id="rId90"/>
    <p:sldId id="322" r:id="rId91"/>
    <p:sldId id="323" r:id="rId92"/>
    <p:sldId id="324" r:id="rId93"/>
    <p:sldId id="325" r:id="rId94"/>
    <p:sldId id="326" r:id="rId95"/>
    <p:sldId id="327" r:id="rId96"/>
    <p:sldId id="390" r:id="rId97"/>
    <p:sldId id="328" r:id="rId98"/>
    <p:sldId id="329" r:id="rId99"/>
    <p:sldId id="330" r:id="rId100"/>
    <p:sldId id="331" r:id="rId101"/>
    <p:sldId id="332" r:id="rId102"/>
    <p:sldId id="333" r:id="rId103"/>
    <p:sldId id="377" r:id="rId104"/>
    <p:sldId id="378" r:id="rId105"/>
    <p:sldId id="379" r:id="rId106"/>
    <p:sldId id="380" r:id="rId107"/>
    <p:sldId id="381" r:id="rId108"/>
    <p:sldId id="334" r:id="rId109"/>
    <p:sldId id="335" r:id="rId110"/>
    <p:sldId id="336" r:id="rId111"/>
    <p:sldId id="337" r:id="rId112"/>
    <p:sldId id="338" r:id="rId113"/>
    <p:sldId id="339" r:id="rId114"/>
    <p:sldId id="382" r:id="rId115"/>
    <p:sldId id="383" r:id="rId116"/>
    <p:sldId id="340" r:id="rId117"/>
    <p:sldId id="341" r:id="rId118"/>
    <p:sldId id="384" r:id="rId119"/>
    <p:sldId id="342" r:id="rId120"/>
    <p:sldId id="343" r:id="rId121"/>
    <p:sldId id="344" r:id="rId122"/>
    <p:sldId id="345" r:id="rId123"/>
    <p:sldId id="346" r:id="rId124"/>
    <p:sldId id="351" r:id="rId125"/>
    <p:sldId id="352" r:id="rId126"/>
    <p:sldId id="407" r:id="rId127"/>
    <p:sldId id="353" r:id="rId128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1pPr>
    <a:lvl2pPr marL="0" marR="0" indent="3429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2pPr>
    <a:lvl3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3pPr>
    <a:lvl4pPr marL="0" marR="0" indent="10287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4pPr>
    <a:lvl5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5pPr>
    <a:lvl6pPr marL="0" marR="0" indent="17145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6pPr>
    <a:lvl7pPr marL="0" marR="0" indent="2057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7pPr>
    <a:lvl8pPr marL="0" marR="0" indent="24003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8pPr>
    <a:lvl9pPr marL="0" marR="0" indent="2743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9pPr>
  </p:defaultTextStyle>
  <p:extLst>
    <p:ext uri="{EFAFB233-063F-42B5-8137-9DF3F51BA10A}">
      <p15:sldGuideLst xmlns:p15="http://schemas.microsoft.com/office/powerpoint/2012/main">
        <p15:guide id="1" orient="horz" pos="4320">
          <p15:clr>
            <a:srgbClr val="A4A3A4"/>
          </p15:clr>
        </p15:guide>
        <p15:guide id="2" pos="76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8F44A2F1-9E1F-4B54-A3A2-5F16C0AD49E2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D51ADE6A-740E-44AE-83CC-AE7238B6C88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FF1F3"/>
          </a:solidFill>
        </a:fill>
      </a:tcStyle>
    </a:band2H>
    <a:firstCol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firstCol>
    <a:lastRow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25400" cap="flat">
              <a:solidFill>
                <a:srgbClr val="FFFFFF"/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firstRow>
  </a:tblStyle>
  <a:tblStyle styleId="{EEE7283C-3CF3-47DC-8721-378D4A62B22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4C3C2611-4C71-4FC5-86AE-919BDF0F9419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5" d="100"/>
          <a:sy n="55" d="100"/>
        </p:scale>
        <p:origin x="564" y="84"/>
      </p:cViewPr>
      <p:guideLst>
        <p:guide orient="horz" pos="4320"/>
        <p:guide pos="76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-1239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notesMaster" Target="notesMasters/notesMaster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presProps" Target="pres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theme" Target="theme/theme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5" name="Shape 135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81783489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584200" latinLnBrk="0">
      <a:defRPr sz="3000">
        <a:latin typeface="Lucida Grande"/>
        <a:ea typeface="Lucida Grande"/>
        <a:cs typeface="Lucida Grande"/>
        <a:sym typeface="Lucida Grande"/>
      </a:defRPr>
    </a:lvl1pPr>
    <a:lvl2pPr indent="228600" defTabSz="584200" latinLnBrk="0">
      <a:defRPr sz="3000">
        <a:latin typeface="Lucida Grande"/>
        <a:ea typeface="Lucida Grande"/>
        <a:cs typeface="Lucida Grande"/>
        <a:sym typeface="Lucida Grande"/>
      </a:defRPr>
    </a:lvl2pPr>
    <a:lvl3pPr indent="457200" defTabSz="584200" latinLnBrk="0">
      <a:defRPr sz="3000">
        <a:latin typeface="Lucida Grande"/>
        <a:ea typeface="Lucida Grande"/>
        <a:cs typeface="Lucida Grande"/>
        <a:sym typeface="Lucida Grande"/>
      </a:defRPr>
    </a:lvl3pPr>
    <a:lvl4pPr indent="685800" defTabSz="584200" latinLnBrk="0">
      <a:defRPr sz="3000">
        <a:latin typeface="Lucida Grande"/>
        <a:ea typeface="Lucida Grande"/>
        <a:cs typeface="Lucida Grande"/>
        <a:sym typeface="Lucida Grande"/>
      </a:defRPr>
    </a:lvl4pPr>
    <a:lvl5pPr indent="914400" defTabSz="584200" latinLnBrk="0">
      <a:defRPr sz="3000">
        <a:latin typeface="Lucida Grande"/>
        <a:ea typeface="Lucida Grande"/>
        <a:cs typeface="Lucida Grande"/>
        <a:sym typeface="Lucida Grande"/>
      </a:defRPr>
    </a:lvl5pPr>
    <a:lvl6pPr indent="1143000" defTabSz="584200" latinLnBrk="0">
      <a:defRPr sz="3000">
        <a:latin typeface="Lucida Grande"/>
        <a:ea typeface="Lucida Grande"/>
        <a:cs typeface="Lucida Grande"/>
        <a:sym typeface="Lucida Grande"/>
      </a:defRPr>
    </a:lvl6pPr>
    <a:lvl7pPr indent="1371600" defTabSz="584200" latinLnBrk="0">
      <a:defRPr sz="3000">
        <a:latin typeface="Lucida Grande"/>
        <a:ea typeface="Lucida Grande"/>
        <a:cs typeface="Lucida Grande"/>
        <a:sym typeface="Lucida Grande"/>
      </a:defRPr>
    </a:lvl7pPr>
    <a:lvl8pPr indent="1600200" defTabSz="584200" latinLnBrk="0">
      <a:defRPr sz="3000">
        <a:latin typeface="Lucida Grande"/>
        <a:ea typeface="Lucida Grande"/>
        <a:cs typeface="Lucida Grande"/>
        <a:sym typeface="Lucida Grande"/>
      </a:defRPr>
    </a:lvl8pPr>
    <a:lvl9pPr indent="1828800" defTabSz="584200" latinLnBrk="0">
      <a:defRPr sz="3000">
        <a:latin typeface="Lucida Grande"/>
        <a:ea typeface="Lucida Grande"/>
        <a:cs typeface="Lucida Grande"/>
        <a:sym typeface="Lucida Grand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8" name="Shape 9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16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* introduce yourself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835970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033058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ransition Slide">
    <p:bg>
      <p:bgPr>
        <a:gradFill flip="none" rotWithShape="1">
          <a:gsLst>
            <a:gs pos="0">
              <a:srgbClr val="4287C7"/>
            </a:gs>
            <a:gs pos="81366">
              <a:srgbClr val="4D7090"/>
            </a:gs>
            <a:gs pos="100000">
              <a:srgbClr val="585858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age2.png" descr="image2.png"/>
          <p:cNvPicPr>
            <a:picLocks noChangeAspect="1"/>
          </p:cNvPicPr>
          <p:nvPr/>
        </p:nvPicPr>
        <p:blipFill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45533" y="7107732"/>
            <a:ext cx="7624268" cy="7624268"/>
          </a:xfrm>
          <a:prstGeom prst="rect">
            <a:avLst/>
          </a:prstGeom>
          <a:ln w="12700">
            <a:miter lim="400000"/>
          </a:ln>
        </p:spPr>
      </p:pic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Quote">
    <p:bg>
      <p:bgPr>
        <a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–Johnny Appleseed"/>
          <p:cNvSpPr>
            <a:spLocks noGrp="1"/>
          </p:cNvSpPr>
          <p:nvPr>
            <p:ph type="body" sz="quarter" idx="13"/>
          </p:nvPr>
        </p:nvSpPr>
        <p:spPr>
          <a:xfrm>
            <a:off x="2387600" y="8001000"/>
            <a:ext cx="19621500" cy="8636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800">
                <a:solidFill>
                  <a:srgbClr val="53535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119" name="“Type a quote here.”"/>
          <p:cNvSpPr>
            <a:spLocks noGrp="1"/>
          </p:cNvSpPr>
          <p:nvPr>
            <p:ph type="body" sz="quarter" idx="14"/>
          </p:nvPr>
        </p:nvSpPr>
        <p:spPr>
          <a:xfrm>
            <a:off x="2374900" y="5384800"/>
            <a:ext cx="19621500" cy="18669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11100" i="1">
                <a:solidFill>
                  <a:srgbClr val="005493">
                    <a:alpha val="75000"/>
                  </a:srgbClr>
                </a:solidFill>
                <a:latin typeface="Source Sans Pro ExtraLight"/>
                <a:ea typeface="Source Sans Pro ExtraLight"/>
                <a:cs typeface="Source Sans Pro ExtraLight"/>
                <a:sym typeface="Source Sans Pro ExtraLight"/>
              </a:defRPr>
            </a:lvl1pPr>
          </a:lstStyle>
          <a:p>
            <a:r>
              <a:t>“Type a quote here.”</a:t>
            </a:r>
          </a:p>
        </p:txBody>
      </p:sp>
      <p:sp>
        <p:nvSpPr>
          <p:cNvPr id="12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xt copy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R-logo.001.png" descr="R-logo.001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12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header">
    <p:bg>
      <p:bgPr>
        <a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831199" y="5735599"/>
            <a:ext cx="22721602" cy="2244801"/>
          </a:xfrm>
          <a:prstGeom prst="rect">
            <a:avLst/>
          </a:prstGeom>
        </p:spPr>
        <p:txBody>
          <a:bodyPr lIns="243799" tIns="243799" rIns="243799" bIns="243799"/>
          <a:lstStyle>
            <a:lvl1pPr algn="ctr" defTabSz="2438400">
              <a:defRPr sz="9600" cap="none">
                <a:solidFill>
                  <a:srgbClr val="F3F3F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Title Text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188836" y="12524794"/>
            <a:ext cx="867584" cy="870498"/>
          </a:xfrm>
          <a:prstGeom prst="rect">
            <a:avLst/>
          </a:prstGeom>
        </p:spPr>
        <p:txBody>
          <a:bodyPr lIns="243799" tIns="243799" rIns="243799" bIns="243799" anchor="ctr"/>
          <a:lstStyle>
            <a:lvl1pPr algn="r" defTabSz="2438400">
              <a:defRPr sz="2600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bg>
      <p:bgPr>
        <a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–Johnny Appleseed"/>
          <p:cNvSpPr>
            <a:spLocks noGrp="1"/>
          </p:cNvSpPr>
          <p:nvPr>
            <p:ph type="body" sz="quarter" idx="13"/>
          </p:nvPr>
        </p:nvSpPr>
        <p:spPr>
          <a:xfrm>
            <a:off x="2387600" y="8001000"/>
            <a:ext cx="19621500" cy="8636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800">
                <a:solidFill>
                  <a:srgbClr val="53535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46" name="“Type a quote here.”"/>
          <p:cNvSpPr>
            <a:spLocks noGrp="1"/>
          </p:cNvSpPr>
          <p:nvPr>
            <p:ph type="body" sz="quarter" idx="14"/>
          </p:nvPr>
        </p:nvSpPr>
        <p:spPr>
          <a:xfrm>
            <a:off x="2374900" y="5384800"/>
            <a:ext cx="19621500" cy="18669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11100" i="1">
                <a:solidFill>
                  <a:srgbClr val="005493">
                    <a:alpha val="75000"/>
                  </a:srgbClr>
                </a:solidFill>
                <a:latin typeface="Source Sans Pro ExtraLight"/>
                <a:ea typeface="Source Sans Pro ExtraLight"/>
                <a:cs typeface="Source Sans Pro ExtraLight"/>
                <a:sym typeface="Source Sans Pro ExtraLight"/>
              </a:defRPr>
            </a:lvl1pPr>
          </a:lstStyle>
          <a:p>
            <a:r>
              <a:t>“Type a quote here.”</a:t>
            </a:r>
          </a:p>
        </p:txBody>
      </p:sp>
      <p:sp>
        <p:nvSpPr>
          <p:cNvPr id="4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bg>
      <p:bgPr>
        <a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217091" y="12543428"/>
            <a:ext cx="839331" cy="833230"/>
          </a:xfrm>
          <a:prstGeom prst="rect">
            <a:avLst/>
          </a:prstGeom>
        </p:spPr>
        <p:txBody>
          <a:bodyPr lIns="243799" tIns="243799" rIns="243799" bIns="243799" anchor="ctr"/>
          <a:lstStyle>
            <a:lvl1pPr algn="r" defTabSz="2438400">
              <a:defRPr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purrr.png" descr="purrr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71" name="Title Text"/>
          <p:cNvSpPr txBox="1">
            <a:spLocks noGrp="1"/>
          </p:cNvSpPr>
          <p:nvPr>
            <p:ph type="title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Title Text</a:t>
            </a:r>
          </a:p>
        </p:txBody>
      </p:sp>
      <p:sp>
        <p:nvSpPr>
          <p:cNvPr id="72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526664" y="4505027"/>
            <a:ext cx="14716126" cy="8036720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317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0" indent="762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0" indent="1206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0" indent="1651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0" indent="2095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7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Iteration with"/>
          <p:cNvSpPr txBox="1"/>
          <p:nvPr/>
        </p:nvSpPr>
        <p:spPr>
          <a:xfrm>
            <a:off x="777635" y="2216589"/>
            <a:ext cx="22828730" cy="20306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lnSpc>
                <a:spcPct val="80000"/>
              </a:lnSpc>
              <a:defRPr sz="15000">
                <a:latin typeface="Source Sans Pro ExtraLight"/>
                <a:ea typeface="Source Sans Pro ExtraLight"/>
                <a:cs typeface="Source Sans Pro ExtraLight"/>
                <a:sym typeface="Source Sans Pro ExtraLight"/>
              </a:defRPr>
            </a:lvl1pPr>
          </a:lstStyle>
          <a:p>
            <a:pPr>
              <a:defRPr b="1">
                <a:latin typeface="Source Sans Pro"/>
                <a:ea typeface="Source Sans Pro"/>
                <a:cs typeface="Source Sans Pro"/>
                <a:sym typeface="Source Sans Pro"/>
              </a:defRPr>
            </a:pPr>
            <a:endParaRPr b="0" dirty="0">
              <a:latin typeface="Source Sans Pro ExtraLight"/>
              <a:ea typeface="Source Sans Pro ExtraLight"/>
              <a:cs typeface="Source Sans Pro ExtraLight"/>
              <a:sym typeface="Source Sans Pro ExtraLight"/>
            </a:endParaRPr>
          </a:p>
        </p:txBody>
      </p:sp>
      <p:sp>
        <p:nvSpPr>
          <p:cNvPr id="8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8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xt copy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R-logo.001.png" descr="R-logo.001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10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0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ext copy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hyperlink" Target="https://creativecommons.org/licenses/by-sa/4.0/" TargetMode="Externa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FFFFF"/>
            </a:gs>
            <a:gs pos="100000">
              <a:srgbClr val="A2BFDA"/>
            </a:gs>
            <a:gs pos="100000">
              <a:srgbClr val="447FB5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13"/>
              </a:defRPr>
            </a:lvl1pPr>
          </a:lstStyle>
          <a:p>
            <a:pPr>
              <a:defRPr u="none"/>
            </a:pPr>
            <a:r>
              <a:rPr u="sng">
                <a:hlinkClick r:id="rId13"/>
              </a:rPr>
              <a:t>CC BY-SA RStudio</a:t>
            </a:r>
          </a:p>
        </p:txBody>
      </p:sp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673100" y="355600"/>
            <a:ext cx="23050500" cy="342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4" name="Body Level One…"/>
          <p:cNvSpPr txBox="1">
            <a:spLocks noGrp="1"/>
          </p:cNvSpPr>
          <p:nvPr>
            <p:ph type="body" idx="1"/>
          </p:nvPr>
        </p:nvSpPr>
        <p:spPr>
          <a:xfrm>
            <a:off x="673100" y="3835400"/>
            <a:ext cx="23050500" cy="886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76099" y="13081000"/>
            <a:ext cx="419101" cy="457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defTabSz="825500">
              <a:defRPr sz="24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6" r:id="rId6"/>
    <p:sldLayoutId id="2147483657" r:id="rId7"/>
    <p:sldLayoutId id="2147483659" r:id="rId8"/>
    <p:sldLayoutId id="2147483660" r:id="rId9"/>
    <p:sldLayoutId id="2147483661" r:id="rId10"/>
    <p:sldLayoutId id="2147483662" r:id="rId11"/>
  </p:sldLayoutIdLst>
  <p:transition spd="med"/>
  <p:txStyles>
    <p:titleStyle>
      <a:lvl1pPr marL="0" marR="0" indent="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1pPr>
      <a:lvl2pPr marL="0" marR="0" indent="2286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2pPr>
      <a:lvl3pPr marL="0" marR="0" indent="4572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3pPr>
      <a:lvl4pPr marL="0" marR="0" indent="6858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4pPr>
      <a:lvl5pPr marL="0" marR="0" indent="9144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5pPr>
      <a:lvl6pPr marL="0" marR="0" indent="11430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6pPr>
      <a:lvl7pPr marL="0" marR="0" indent="13716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7pPr>
      <a:lvl8pPr marL="0" marR="0" indent="16002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8pPr>
      <a:lvl9pPr marL="0" marR="0" indent="18288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9pPr>
    </p:titleStyle>
    <p:bodyStyle>
      <a:lvl1pPr marL="6099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1pPr>
      <a:lvl2pPr marL="13465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2pPr>
      <a:lvl3pPr marL="20831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3pPr>
      <a:lvl4pPr marL="28197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4pPr>
      <a:lvl5pPr marL="35563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5pPr>
      <a:lvl6pPr marL="42929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6pPr>
      <a:lvl7pPr marL="50295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7pPr>
      <a:lvl8pPr marL="57661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8pPr>
      <a:lvl9pPr marL="65027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studio-education/master-the-tidyverse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hyperlink" Target="https://speakerdeck.com/jennybc/purrr-workshop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hyperlink" Target="https://speakerdeck.com/jennybc/purrr-workshop" TargetMode="Externa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hyperlink" Target="https://speakerdeck.com/jennybc/purrr-workshop" TargetMode="Externa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hyperlink" Target="https://speakerdeck.com/jennybc/purrr-workshop" TargetMode="Externa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hyperlink" Target="https://speakerdeck.com/jennybc/purrr-workshop" TargetMode="Externa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1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35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hyperlink" Target="https://speakerdeck.com/jennybc/purrr-workshop" TargetMode="Externa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hyperlink" Target="https://speakerdeck.com/jennybc/purrr-workshop" TargetMode="Externa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hyperlink" Target="https://speakerdeck.com/jennybc/purrr-workshop" TargetMode="Externa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45.png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9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9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7" Type="http://schemas.openxmlformats.org/officeDocument/2006/relationships/image" Target="../media/image1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://adv-r.had.co.nz/Data-structures.html" TargetMode="Externa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creativecommons.org/licenses/by-sa/4.0/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creativecommons.org/licenses/by-sa/4.0/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png"/><Relationship Id="rId4" Type="http://schemas.openxmlformats.org/officeDocument/2006/relationships/hyperlink" Target="https://creativecommons.org/licenses/by-sa/4.0/" TargetMode="Externa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png"/><Relationship Id="rId4" Type="http://schemas.openxmlformats.org/officeDocument/2006/relationships/hyperlink" Target="https://creativecommons.org/licenses/by-sa/4.0/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png"/><Relationship Id="rId4" Type="http://schemas.openxmlformats.org/officeDocument/2006/relationships/hyperlink" Target="https://creativecommons.org/licenses/by-sa/4.0/" TargetMode="Externa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creativecommons.org/licenses/by-sa/4.0/" TargetMode="Externa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8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creativecommons.org/licenses/by-sa/4.0/" TargetMode="Externa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speakerdeck.com/jennybc/purrr-workshop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speakerdeck.com/jennybc/purrr-workshop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speakerdeck.com/jennybc/purrr-workshop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33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creativecommons.org/licenses/by-sa/4.0/" TargetMode="Externa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33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35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hyperlink" Target="https://bookdown.org/rdpeng/RProgDA/debugging.html" TargetMode="External"/><Relationship Id="rId2" Type="http://schemas.openxmlformats.org/officeDocument/2006/relationships/hyperlink" Target="https://adv-r.hadley.nz/debugging.html" TargetMode="Externa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support.rstudio.com/hc/en-us/articles/205612627-Debugging-with-RStudio" TargetMode="Externa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E1986E1-4746-4ADB-A9D1-BE552FCB3044}"/>
              </a:ext>
            </a:extLst>
          </p:cNvPr>
          <p:cNvSpPr txBox="1"/>
          <p:nvPr/>
        </p:nvSpPr>
        <p:spPr>
          <a:xfrm>
            <a:off x="10128134" y="10442680"/>
            <a:ext cx="4127731" cy="19293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dirty="0"/>
              <a:t>Mike K Smith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Winter 2020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F611C7-2856-401B-B268-D99BAEC4EA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9578" y="3437971"/>
            <a:ext cx="5924839" cy="684005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D0F1587-142A-4079-AC4A-C292D72F047E}"/>
              </a:ext>
            </a:extLst>
          </p:cNvPr>
          <p:cNvSpPr txBox="1"/>
          <p:nvPr/>
        </p:nvSpPr>
        <p:spPr>
          <a:xfrm>
            <a:off x="8281480" y="12373460"/>
            <a:ext cx="7821051" cy="12522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r>
              <a:rPr lang="en-GB" sz="2400" dirty="0"/>
              <a:t>Materials used in this course are derived from </a:t>
            </a:r>
          </a:p>
          <a:p>
            <a:r>
              <a:rPr lang="en-GB" sz="2400" dirty="0">
                <a:hlinkClick r:id="rId3"/>
              </a:rPr>
              <a:t>https://github.com/rstudio-education/master-the-tidyverse/</a:t>
            </a:r>
            <a:r>
              <a:rPr lang="en-GB" sz="2400" dirty="0"/>
              <a:t> </a:t>
            </a:r>
          </a:p>
          <a:p>
            <a:r>
              <a:rPr lang="en-GB" sz="2400" dirty="0"/>
              <a:t>and are shared under a CC-BY-SA-4.0 license.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C3B5F5-BC44-42FC-AF2D-640FACF91F53}"/>
              </a:ext>
            </a:extLst>
          </p:cNvPr>
          <p:cNvSpPr txBox="1"/>
          <p:nvPr/>
        </p:nvSpPr>
        <p:spPr>
          <a:xfrm>
            <a:off x="3404337" y="1005392"/>
            <a:ext cx="17575323" cy="22679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13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MASTER THE TIDYVERSE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double"/>
          <p:cNvSpPr txBox="1"/>
          <p:nvPr/>
        </p:nvSpPr>
        <p:spPr>
          <a:xfrm>
            <a:off x="18678163" y="1611116"/>
            <a:ext cx="1984376" cy="901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solidFill>
                  <a:srgbClr val="9CBE7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double</a:t>
            </a:r>
          </a:p>
        </p:txBody>
      </p:sp>
      <p:grpSp>
        <p:nvGrpSpPr>
          <p:cNvPr id="186" name="Group"/>
          <p:cNvGrpSpPr/>
          <p:nvPr/>
        </p:nvGrpSpPr>
        <p:grpSpPr>
          <a:xfrm>
            <a:off x="8535737" y="953392"/>
            <a:ext cx="9217145" cy="2191748"/>
            <a:chOff x="0" y="0"/>
            <a:chExt cx="9217143" cy="2191747"/>
          </a:xfrm>
        </p:grpSpPr>
        <p:sp>
          <p:nvSpPr>
            <p:cNvPr id="180" name="Rectangle"/>
            <p:cNvSpPr/>
            <p:nvPr/>
          </p:nvSpPr>
          <p:spPr>
            <a:xfrm>
              <a:off x="0" y="12808"/>
              <a:ext cx="9217144" cy="2153540"/>
            </a:xfrm>
            <a:prstGeom prst="rect">
              <a:avLst/>
            </a:prstGeom>
            <a:solidFill>
              <a:srgbClr val="9BBC7C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81" name="Line"/>
            <p:cNvSpPr/>
            <p:nvPr/>
          </p:nvSpPr>
          <p:spPr>
            <a:xfrm flipV="1">
              <a:off x="3081091" y="0"/>
              <a:ext cx="1" cy="2178939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82" name="Line"/>
            <p:cNvSpPr/>
            <p:nvPr/>
          </p:nvSpPr>
          <p:spPr>
            <a:xfrm flipV="1">
              <a:off x="6129634" y="12808"/>
              <a:ext cx="1" cy="2178940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83" name="1"/>
            <p:cNvSpPr txBox="1"/>
            <p:nvPr/>
          </p:nvSpPr>
          <p:spPr>
            <a:xfrm>
              <a:off x="10129" y="651428"/>
              <a:ext cx="3072126" cy="901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5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184" name="2"/>
            <p:cNvSpPr txBox="1"/>
            <p:nvPr/>
          </p:nvSpPr>
          <p:spPr>
            <a:xfrm>
              <a:off x="3095516" y="651428"/>
              <a:ext cx="3026110" cy="901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5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2</a:t>
              </a:r>
            </a:p>
          </p:txBody>
        </p:sp>
        <p:sp>
          <p:nvSpPr>
            <p:cNvPr id="185" name="3"/>
            <p:cNvSpPr txBox="1"/>
            <p:nvPr/>
          </p:nvSpPr>
          <p:spPr>
            <a:xfrm>
              <a:off x="6129633" y="651428"/>
              <a:ext cx="3072126" cy="901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5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3</a:t>
              </a:r>
            </a:p>
          </p:txBody>
        </p:sp>
      </p:grpSp>
      <p:sp>
        <p:nvSpPr>
          <p:cNvPr id="187" name="Atomic Vector"/>
          <p:cNvSpPr txBox="1"/>
          <p:nvPr/>
        </p:nvSpPr>
        <p:spPr>
          <a:xfrm>
            <a:off x="4581496" y="1536304"/>
            <a:ext cx="2175274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dirty="0"/>
              <a:t>Vector</a:t>
            </a:r>
          </a:p>
        </p:txBody>
      </p:sp>
      <p:pic>
        <p:nvPicPr>
          <p:cNvPr id="188" name="R-logo.001.png" descr="R-logo.001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18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3" name="Rectangle">
            <a:extLst>
              <a:ext uri="{FF2B5EF4-FFF2-40B4-BE49-F238E27FC236}">
                <a16:creationId xmlns:a16="http://schemas.microsoft.com/office/drawing/2014/main" id="{C19595A8-33C5-4204-9C3C-7E69BF8EE51B}"/>
              </a:ext>
            </a:extLst>
          </p:cNvPr>
          <p:cNvSpPr/>
          <p:nvPr/>
        </p:nvSpPr>
        <p:spPr>
          <a:xfrm>
            <a:off x="503852" y="6505373"/>
            <a:ext cx="22864232" cy="157529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4" name="lm(price ~ carat + cut + color + clarity, data = diamonds)">
            <a:extLst>
              <a:ext uri="{FF2B5EF4-FFF2-40B4-BE49-F238E27FC236}">
                <a16:creationId xmlns:a16="http://schemas.microsoft.com/office/drawing/2014/main" id="{800381BD-EE02-4453-8C27-6BAEC5A46CA0}"/>
              </a:ext>
            </a:extLst>
          </p:cNvPr>
          <p:cNvSpPr txBox="1"/>
          <p:nvPr/>
        </p:nvSpPr>
        <p:spPr>
          <a:xfrm>
            <a:off x="868572" y="6837250"/>
            <a:ext cx="22459979" cy="10305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myVector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&lt;- c(1, 2, 3)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7158655"/>
      </p:ext>
    </p:extLst>
  </p:cSld>
  <p:clrMapOvr>
    <a:masterClrMapping/>
  </p:clrMapOvr>
  <p:transition spd="med"/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4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Quiz</a:t>
            </a:r>
          </a:p>
        </p:txBody>
      </p:sp>
      <p:sp>
        <p:nvSpPr>
          <p:cNvPr id="1575" name="What does this return?…"/>
          <p:cNvSpPr txBox="1">
            <a:spLocks noGrp="1"/>
          </p:cNvSpPr>
          <p:nvPr>
            <p:ph type="body" sz="quarter" idx="4294967295"/>
          </p:nvPr>
        </p:nvSpPr>
        <p:spPr>
          <a:xfrm>
            <a:off x="7477463" y="3804509"/>
            <a:ext cx="9429073" cy="3764514"/>
          </a:xfrm>
          <a:prstGeom prst="rect">
            <a:avLst/>
          </a:prstGeom>
        </p:spPr>
        <p:txBody>
          <a:bodyPr lIns="71437" tIns="71437" rIns="71437" bIns="71437">
            <a:normAutofit/>
          </a:bodyPr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What does this return?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add_2 &lt;- function(x, y) x + y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add_2(2, 3)</a:t>
            </a:r>
          </a:p>
        </p:txBody>
      </p:sp>
      <p:sp>
        <p:nvSpPr>
          <p:cNvPr id="1576" name="# 5"/>
          <p:cNvSpPr txBox="1"/>
          <p:nvPr/>
        </p:nvSpPr>
        <p:spPr>
          <a:xfrm>
            <a:off x="7477463" y="7679794"/>
            <a:ext cx="8223727" cy="22316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normAutofit/>
          </a:bodyPr>
          <a:lstStyle>
            <a:lvl1pPr algn="l">
              <a:spcBef>
                <a:spcPts val="2400"/>
              </a:spcBef>
              <a:defRPr sz="6000">
                <a:solidFill>
                  <a:srgbClr val="53585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# 5</a:t>
            </a:r>
          </a:p>
        </p:txBody>
      </p:sp>
      <p:sp>
        <p:nvSpPr>
          <p:cNvPr id="1577" name="If functions can take two arguments, how can you pass two lists as the arguments?"/>
          <p:cNvSpPr txBox="1"/>
          <p:nvPr/>
        </p:nvSpPr>
        <p:spPr>
          <a:xfrm>
            <a:off x="5033947" y="9447087"/>
            <a:ext cx="14316106" cy="37645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normAutofit/>
          </a:bodyPr>
          <a:lstStyle>
            <a:lvl1pPr algn="l">
              <a:spcBef>
                <a:spcPts val="2400"/>
              </a:spcBef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If functions can take two arguments, how can you pass two lists as the arguments?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77" grpId="1" animBg="1" advAuto="0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9" name="purrr.png" descr="purrr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58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581" name="map2()"/>
          <p:cNvSpPr txBox="1"/>
          <p:nvPr/>
        </p:nvSpPr>
        <p:spPr>
          <a:xfrm>
            <a:off x="4007752" y="1006887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map2()</a:t>
            </a:r>
          </a:p>
        </p:txBody>
      </p:sp>
      <p:sp>
        <p:nvSpPr>
          <p:cNvPr id="1582" name="Applies a function to every element of two lists.…"/>
          <p:cNvSpPr txBox="1"/>
          <p:nvPr/>
        </p:nvSpPr>
        <p:spPr>
          <a:xfrm>
            <a:off x="4743372" y="3517199"/>
            <a:ext cx="15094053" cy="21221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rPr dirty="0"/>
              <a:t>Applies a function to every element of two lists. </a:t>
            </a:r>
          </a:p>
          <a:p>
            <a: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rPr dirty="0"/>
              <a:t>Returns the results as a list.</a:t>
            </a:r>
          </a:p>
        </p:txBody>
      </p:sp>
      <p:sp>
        <p:nvSpPr>
          <p:cNvPr id="1583" name="Rectangle"/>
          <p:cNvSpPr/>
          <p:nvPr/>
        </p:nvSpPr>
        <p:spPr>
          <a:xfrm>
            <a:off x="4749722" y="5591857"/>
            <a:ext cx="15261618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584" name="map2(.x, .y, .f, …)"/>
          <p:cNvSpPr txBox="1"/>
          <p:nvPr/>
        </p:nvSpPr>
        <p:spPr>
          <a:xfrm>
            <a:off x="4893278" y="5961834"/>
            <a:ext cx="14605274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map2(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.x, .y, .f, …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1585" name="A list of elements to pass to the second argument of .f"/>
          <p:cNvSpPr/>
          <p:nvPr/>
        </p:nvSpPr>
        <p:spPr>
          <a:xfrm>
            <a:off x="10649401" y="8344415"/>
            <a:ext cx="6932217" cy="3096415"/>
          </a:xfrm>
          <a:prstGeom prst="wedgeRoundRectCallout">
            <a:avLst>
              <a:gd name="adj1" fmla="val -76177"/>
              <a:gd name="adj2" fmla="val -97994"/>
              <a:gd name="adj3" fmla="val 16667"/>
            </a:avLst>
          </a:prstGeom>
          <a:solidFill>
            <a:srgbClr val="A0C28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dirty="0"/>
              <a:t>A list of elements to pass to the second argument of .f</a:t>
            </a:r>
          </a:p>
        </p:txBody>
      </p:sp>
      <p:sp>
        <p:nvSpPr>
          <p:cNvPr id="1586" name="A list of elements to pass to the first argument of .f"/>
          <p:cNvSpPr/>
          <p:nvPr/>
        </p:nvSpPr>
        <p:spPr>
          <a:xfrm>
            <a:off x="4743372" y="8344415"/>
            <a:ext cx="5334906" cy="3096414"/>
          </a:xfrm>
          <a:prstGeom prst="wedgeRoundRectCallout">
            <a:avLst>
              <a:gd name="adj1" fmla="val -4145"/>
              <a:gd name="adj2" fmla="val -102488"/>
              <a:gd name="adj3" fmla="val 16667"/>
            </a:avLst>
          </a:prstGeom>
          <a:solidFill>
            <a:srgbClr val="78AAD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dirty="0"/>
              <a:t>A list of elements to pass to the first argument of .f</a:t>
            </a:r>
          </a:p>
        </p:txBody>
      </p:sp>
    </p:spTree>
  </p:cSld>
  <p:clrMapOvr>
    <a:masterClrMapping/>
  </p:clrMapOvr>
  <p:transition spd="med"/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8" name="purrr.png" descr="purrr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58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590" name="map2()"/>
          <p:cNvSpPr txBox="1"/>
          <p:nvPr/>
        </p:nvSpPr>
        <p:spPr>
          <a:xfrm>
            <a:off x="4007752" y="1006887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map2()</a:t>
            </a:r>
          </a:p>
        </p:txBody>
      </p:sp>
      <p:grpSp>
        <p:nvGrpSpPr>
          <p:cNvPr id="1621" name="Group"/>
          <p:cNvGrpSpPr/>
          <p:nvPr/>
        </p:nvGrpSpPr>
        <p:grpSpPr>
          <a:xfrm>
            <a:off x="388123" y="3939432"/>
            <a:ext cx="23438001" cy="5792169"/>
            <a:chOff x="-118444" y="0"/>
            <a:chExt cx="23438000" cy="5792168"/>
          </a:xfrm>
        </p:grpSpPr>
        <p:graphicFrame>
          <p:nvGraphicFramePr>
            <p:cNvPr id="1591" name="Table"/>
            <p:cNvGraphicFramePr/>
            <p:nvPr/>
          </p:nvGraphicFramePr>
          <p:xfrm>
            <a:off x="2109355" y="92955"/>
            <a:ext cx="2602990" cy="5657333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260299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</a:tblGrid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000" b="1">
                            <a:solidFill>
                              <a:srgbClr val="FFFFFF"/>
                            </a:solidFill>
                            <a:sym typeface="Helvetica"/>
                          </a:rPr>
                          <a:t>exams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97979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$student1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407AAA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$student2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8AA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$student3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$student4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8D379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4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$student5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8A642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5"/>
                    </a:ext>
                  </a:extLst>
                </a:tr>
              </a:tbl>
            </a:graphicData>
          </a:graphic>
        </p:graphicFrame>
        <p:sp>
          <p:nvSpPr>
            <p:cNvPr id="1592" name="map2("/>
            <p:cNvSpPr txBox="1"/>
            <p:nvPr/>
          </p:nvSpPr>
          <p:spPr>
            <a:xfrm>
              <a:off x="-118444" y="55371"/>
              <a:ext cx="2372444" cy="10368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map2(</a:t>
              </a:r>
            </a:p>
          </p:txBody>
        </p:sp>
        <p:sp>
          <p:nvSpPr>
            <p:cNvPr id="1593" name=", fun, …)"/>
            <p:cNvSpPr txBox="1"/>
            <p:nvPr/>
          </p:nvSpPr>
          <p:spPr>
            <a:xfrm>
              <a:off x="6732404" y="16577"/>
              <a:ext cx="4154983" cy="10368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rPr>
                  <a:latin typeface="Courier New" panose="02070309020205020404" pitchFamily="49" charset="0"/>
                  <a:cs typeface="Courier New" panose="02070309020205020404" pitchFamily="49" charset="0"/>
                </a:rPr>
                <a:t>, fun, …)</a:t>
              </a:r>
            </a:p>
          </p:txBody>
        </p:sp>
        <p:sp>
          <p:nvSpPr>
            <p:cNvPr id="1594" name="Arrow"/>
            <p:cNvSpPr/>
            <p:nvPr/>
          </p:nvSpPr>
          <p:spPr>
            <a:xfrm>
              <a:off x="8560672" y="2891768"/>
              <a:ext cx="1536701" cy="901710"/>
            </a:xfrm>
            <a:prstGeom prst="rightArrow">
              <a:avLst>
                <a:gd name="adj1" fmla="val 47256"/>
                <a:gd name="adj2" fmla="val 91055"/>
              </a:avLst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chemeClr val="accent1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595" name="Arrow"/>
            <p:cNvSpPr/>
            <p:nvPr/>
          </p:nvSpPr>
          <p:spPr>
            <a:xfrm>
              <a:off x="18884769" y="2650316"/>
              <a:ext cx="1536701" cy="901710"/>
            </a:xfrm>
            <a:prstGeom prst="rightArrow">
              <a:avLst>
                <a:gd name="adj1" fmla="val 47256"/>
                <a:gd name="adj2" fmla="val 91055"/>
              </a:avLst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chemeClr val="accent1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graphicFrame>
          <p:nvGraphicFramePr>
            <p:cNvPr id="1596" name="Table"/>
            <p:cNvGraphicFramePr/>
            <p:nvPr/>
          </p:nvGraphicFramePr>
          <p:xfrm>
            <a:off x="4913189" y="88357"/>
            <a:ext cx="2602990" cy="5657333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260299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</a:tblGrid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000" b="1">
                            <a:solidFill>
                              <a:srgbClr val="FFFFFF"/>
                            </a:solidFill>
                            <a:sym typeface="Helvetica"/>
                          </a:rPr>
                          <a:t>extra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97979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$extra1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407AAA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$extra2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8AA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$extra3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$extra4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8D379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4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$extra5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8A642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5"/>
                    </a:ext>
                  </a:extLst>
                </a:tr>
              </a:tbl>
            </a:graphicData>
          </a:graphic>
        </p:graphicFrame>
        <p:sp>
          <p:nvSpPr>
            <p:cNvPr id="1597" name=","/>
            <p:cNvSpPr txBox="1"/>
            <p:nvPr/>
          </p:nvSpPr>
          <p:spPr>
            <a:xfrm>
              <a:off x="4613889" y="0"/>
              <a:ext cx="338990" cy="10699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,</a:t>
              </a:r>
            </a:p>
          </p:txBody>
        </p:sp>
        <p:graphicFrame>
          <p:nvGraphicFramePr>
            <p:cNvPr id="1598" name="Table"/>
            <p:cNvGraphicFramePr/>
            <p:nvPr/>
          </p:nvGraphicFramePr>
          <p:xfrm>
            <a:off x="11941806" y="134835"/>
            <a:ext cx="2602990" cy="5657333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260299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</a:tblGrid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000" b="1">
                            <a:solidFill>
                              <a:srgbClr val="FFFFFF"/>
                            </a:solidFill>
                            <a:sym typeface="Helvetica"/>
                          </a:rPr>
                          <a:t>exams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97979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$student1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407AAA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$student2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8AA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$student3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$student4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8D379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4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$student5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8A642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5"/>
                    </a:ext>
                  </a:extLst>
                </a:tr>
              </a:tbl>
            </a:graphicData>
          </a:graphic>
        </p:graphicFrame>
        <p:graphicFrame>
          <p:nvGraphicFramePr>
            <p:cNvPr id="1599" name="Table"/>
            <p:cNvGraphicFramePr/>
            <p:nvPr/>
          </p:nvGraphicFramePr>
          <p:xfrm>
            <a:off x="14745641" y="130238"/>
            <a:ext cx="2602990" cy="5657333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260299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</a:tblGrid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000" b="1">
                            <a:solidFill>
                              <a:srgbClr val="FFFFFF"/>
                            </a:solidFill>
                            <a:sym typeface="Helvetica"/>
                          </a:rPr>
                          <a:t>extra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97979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$extra1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407AAA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$extra2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8AA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$extra3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$extra4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8D379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4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$extra5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8A642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5"/>
                    </a:ext>
                  </a:extLst>
                </a:tr>
              </a:tbl>
            </a:graphicData>
          </a:graphic>
        </p:graphicFrame>
        <p:grpSp>
          <p:nvGrpSpPr>
            <p:cNvPr id="1603" name="Group"/>
            <p:cNvGrpSpPr/>
            <p:nvPr/>
          </p:nvGrpSpPr>
          <p:grpSpPr>
            <a:xfrm>
              <a:off x="10315365" y="935878"/>
              <a:ext cx="8610414" cy="1069977"/>
              <a:chOff x="-264663" y="0"/>
              <a:chExt cx="8610412" cy="1069976"/>
            </a:xfrm>
          </p:grpSpPr>
          <p:sp>
            <p:nvSpPr>
              <p:cNvPr id="1600" name=","/>
              <p:cNvSpPr txBox="1"/>
              <p:nvPr/>
            </p:nvSpPr>
            <p:spPr>
              <a:xfrm>
                <a:off x="3895695" y="0"/>
                <a:ext cx="338990" cy="106997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t>,</a:t>
                </a:r>
              </a:p>
            </p:txBody>
          </p:sp>
          <p:sp>
            <p:nvSpPr>
              <p:cNvPr id="1601" name="fun("/>
              <p:cNvSpPr txBox="1"/>
              <p:nvPr/>
            </p:nvSpPr>
            <p:spPr>
              <a:xfrm>
                <a:off x="-264663" y="16578"/>
                <a:ext cx="1926810" cy="103682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rPr>
                    <a:latin typeface="Courier New" panose="02070309020205020404" pitchFamily="49" charset="0"/>
                    <a:cs typeface="Courier New" panose="02070309020205020404" pitchFamily="49" charset="0"/>
                  </a:rPr>
                  <a:t>fun(</a:t>
                </a:r>
              </a:p>
            </p:txBody>
          </p:sp>
          <p:sp>
            <p:nvSpPr>
              <p:cNvPr id="1602" name=", …)"/>
              <p:cNvSpPr txBox="1"/>
              <p:nvPr/>
            </p:nvSpPr>
            <p:spPr>
              <a:xfrm>
                <a:off x="6418940" y="16578"/>
                <a:ext cx="1926809" cy="103682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rPr>
                    <a:latin typeface="Courier New" panose="02070309020205020404" pitchFamily="49" charset="0"/>
                    <a:cs typeface="Courier New" panose="02070309020205020404" pitchFamily="49" charset="0"/>
                  </a:rPr>
                  <a:t>, …)</a:t>
                </a:r>
              </a:p>
            </p:txBody>
          </p:sp>
        </p:grpSp>
        <p:grpSp>
          <p:nvGrpSpPr>
            <p:cNvPr id="1607" name="Group"/>
            <p:cNvGrpSpPr/>
            <p:nvPr/>
          </p:nvGrpSpPr>
          <p:grpSpPr>
            <a:xfrm>
              <a:off x="10315365" y="1871757"/>
              <a:ext cx="8610414" cy="1069977"/>
              <a:chOff x="-264663" y="0"/>
              <a:chExt cx="8610412" cy="1069976"/>
            </a:xfrm>
          </p:grpSpPr>
          <p:sp>
            <p:nvSpPr>
              <p:cNvPr id="1604" name=","/>
              <p:cNvSpPr txBox="1"/>
              <p:nvPr/>
            </p:nvSpPr>
            <p:spPr>
              <a:xfrm>
                <a:off x="3895695" y="0"/>
                <a:ext cx="338990" cy="106997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t>,</a:t>
                </a:r>
              </a:p>
            </p:txBody>
          </p:sp>
          <p:sp>
            <p:nvSpPr>
              <p:cNvPr id="1605" name="fun("/>
              <p:cNvSpPr txBox="1"/>
              <p:nvPr/>
            </p:nvSpPr>
            <p:spPr>
              <a:xfrm>
                <a:off x="-264663" y="16578"/>
                <a:ext cx="1926810" cy="103682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rPr>
                    <a:latin typeface="Courier New" panose="02070309020205020404" pitchFamily="49" charset="0"/>
                    <a:cs typeface="Courier New" panose="02070309020205020404" pitchFamily="49" charset="0"/>
                  </a:rPr>
                  <a:t>fun(</a:t>
                </a:r>
              </a:p>
            </p:txBody>
          </p:sp>
          <p:sp>
            <p:nvSpPr>
              <p:cNvPr id="1606" name=", …)"/>
              <p:cNvSpPr txBox="1"/>
              <p:nvPr/>
            </p:nvSpPr>
            <p:spPr>
              <a:xfrm>
                <a:off x="6418940" y="16578"/>
                <a:ext cx="1926809" cy="103682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rPr>
                    <a:latin typeface="Courier New" panose="02070309020205020404" pitchFamily="49" charset="0"/>
                    <a:cs typeface="Courier New" panose="02070309020205020404" pitchFamily="49" charset="0"/>
                  </a:rPr>
                  <a:t>, …)</a:t>
                </a:r>
              </a:p>
            </p:txBody>
          </p:sp>
        </p:grpSp>
        <p:grpSp>
          <p:nvGrpSpPr>
            <p:cNvPr id="1611" name="Group"/>
            <p:cNvGrpSpPr/>
            <p:nvPr/>
          </p:nvGrpSpPr>
          <p:grpSpPr>
            <a:xfrm>
              <a:off x="10315364" y="2756835"/>
              <a:ext cx="8632164" cy="1154999"/>
              <a:chOff x="-286413" y="0"/>
              <a:chExt cx="8632162" cy="1154998"/>
            </a:xfrm>
          </p:grpSpPr>
          <p:sp>
            <p:nvSpPr>
              <p:cNvPr id="1608" name=","/>
              <p:cNvSpPr txBox="1"/>
              <p:nvPr/>
            </p:nvSpPr>
            <p:spPr>
              <a:xfrm>
                <a:off x="3895695" y="0"/>
                <a:ext cx="338990" cy="106997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t>,</a:t>
                </a:r>
              </a:p>
            </p:txBody>
          </p:sp>
          <p:sp>
            <p:nvSpPr>
              <p:cNvPr id="1609" name="fun("/>
              <p:cNvSpPr txBox="1"/>
              <p:nvPr/>
            </p:nvSpPr>
            <p:spPr>
              <a:xfrm>
                <a:off x="-286413" y="118178"/>
                <a:ext cx="1926810" cy="103682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rPr>
                    <a:latin typeface="Courier New" panose="02070309020205020404" pitchFamily="49" charset="0"/>
                    <a:cs typeface="Courier New" panose="02070309020205020404" pitchFamily="49" charset="0"/>
                  </a:rPr>
                  <a:t>fun(</a:t>
                </a:r>
              </a:p>
            </p:txBody>
          </p:sp>
          <p:sp>
            <p:nvSpPr>
              <p:cNvPr id="1610" name=", …)"/>
              <p:cNvSpPr txBox="1"/>
              <p:nvPr/>
            </p:nvSpPr>
            <p:spPr>
              <a:xfrm>
                <a:off x="6418940" y="16578"/>
                <a:ext cx="1926809" cy="103682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rPr>
                    <a:latin typeface="Courier New" panose="02070309020205020404" pitchFamily="49" charset="0"/>
                    <a:cs typeface="Courier New" panose="02070309020205020404" pitchFamily="49" charset="0"/>
                  </a:rPr>
                  <a:t>, …)</a:t>
                </a:r>
              </a:p>
            </p:txBody>
          </p:sp>
        </p:grpSp>
        <p:grpSp>
          <p:nvGrpSpPr>
            <p:cNvPr id="1615" name="Group"/>
            <p:cNvGrpSpPr/>
            <p:nvPr/>
          </p:nvGrpSpPr>
          <p:grpSpPr>
            <a:xfrm>
              <a:off x="10315365" y="3743513"/>
              <a:ext cx="8610414" cy="1069977"/>
              <a:chOff x="-264663" y="0"/>
              <a:chExt cx="8610412" cy="1069976"/>
            </a:xfrm>
          </p:grpSpPr>
          <p:sp>
            <p:nvSpPr>
              <p:cNvPr id="1612" name=","/>
              <p:cNvSpPr txBox="1"/>
              <p:nvPr/>
            </p:nvSpPr>
            <p:spPr>
              <a:xfrm>
                <a:off x="3895695" y="0"/>
                <a:ext cx="338990" cy="106997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t>,</a:t>
                </a:r>
              </a:p>
            </p:txBody>
          </p:sp>
          <p:sp>
            <p:nvSpPr>
              <p:cNvPr id="1613" name="fun("/>
              <p:cNvSpPr txBox="1"/>
              <p:nvPr/>
            </p:nvSpPr>
            <p:spPr>
              <a:xfrm>
                <a:off x="-264663" y="16578"/>
                <a:ext cx="1926810" cy="103682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rPr>
                    <a:latin typeface="Courier New" panose="02070309020205020404" pitchFamily="49" charset="0"/>
                    <a:cs typeface="Courier New" panose="02070309020205020404" pitchFamily="49" charset="0"/>
                  </a:rPr>
                  <a:t>fun(</a:t>
                </a:r>
              </a:p>
            </p:txBody>
          </p:sp>
          <p:sp>
            <p:nvSpPr>
              <p:cNvPr id="1614" name=", …)"/>
              <p:cNvSpPr txBox="1"/>
              <p:nvPr/>
            </p:nvSpPr>
            <p:spPr>
              <a:xfrm>
                <a:off x="6418940" y="16578"/>
                <a:ext cx="1926809" cy="103682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rPr>
                    <a:latin typeface="Courier New" panose="02070309020205020404" pitchFamily="49" charset="0"/>
                    <a:cs typeface="Courier New" panose="02070309020205020404" pitchFamily="49" charset="0"/>
                  </a:rPr>
                  <a:t>, …)</a:t>
                </a:r>
              </a:p>
            </p:txBody>
          </p:sp>
        </p:grpSp>
        <p:grpSp>
          <p:nvGrpSpPr>
            <p:cNvPr id="1619" name="Group"/>
            <p:cNvGrpSpPr/>
            <p:nvPr/>
          </p:nvGrpSpPr>
          <p:grpSpPr>
            <a:xfrm>
              <a:off x="10315365" y="4679391"/>
              <a:ext cx="8610414" cy="1069977"/>
              <a:chOff x="-264663" y="0"/>
              <a:chExt cx="8610412" cy="1069976"/>
            </a:xfrm>
          </p:grpSpPr>
          <p:sp>
            <p:nvSpPr>
              <p:cNvPr id="1616" name=","/>
              <p:cNvSpPr txBox="1"/>
              <p:nvPr/>
            </p:nvSpPr>
            <p:spPr>
              <a:xfrm>
                <a:off x="3895695" y="0"/>
                <a:ext cx="338990" cy="106997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t>,</a:t>
                </a:r>
              </a:p>
            </p:txBody>
          </p:sp>
          <p:sp>
            <p:nvSpPr>
              <p:cNvPr id="1617" name="fun("/>
              <p:cNvSpPr txBox="1"/>
              <p:nvPr/>
            </p:nvSpPr>
            <p:spPr>
              <a:xfrm>
                <a:off x="-264663" y="16578"/>
                <a:ext cx="1926810" cy="103682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rPr>
                    <a:latin typeface="Courier New" panose="02070309020205020404" pitchFamily="49" charset="0"/>
                    <a:cs typeface="Courier New" panose="02070309020205020404" pitchFamily="49" charset="0"/>
                  </a:rPr>
                  <a:t>fun(</a:t>
                </a:r>
              </a:p>
            </p:txBody>
          </p:sp>
          <p:sp>
            <p:nvSpPr>
              <p:cNvPr id="1618" name=", …)"/>
              <p:cNvSpPr txBox="1"/>
              <p:nvPr/>
            </p:nvSpPr>
            <p:spPr>
              <a:xfrm>
                <a:off x="6418940" y="16578"/>
                <a:ext cx="1926809" cy="103682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rPr>
                    <a:latin typeface="Courier New" panose="02070309020205020404" pitchFamily="49" charset="0"/>
                    <a:cs typeface="Courier New" panose="02070309020205020404" pitchFamily="49" charset="0"/>
                  </a:rPr>
                  <a:t>, …)</a:t>
                </a:r>
              </a:p>
            </p:txBody>
          </p:sp>
        </p:grpSp>
        <p:graphicFrame>
          <p:nvGraphicFramePr>
            <p:cNvPr id="1620" name="Table"/>
            <p:cNvGraphicFramePr/>
            <p:nvPr/>
          </p:nvGraphicFramePr>
          <p:xfrm>
            <a:off x="20716566" y="134835"/>
            <a:ext cx="2602990" cy="5657333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260299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</a:tblGrid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000" b="1">
                            <a:solidFill>
                              <a:srgbClr val="FFFFFF"/>
                            </a:solidFill>
                            <a:sym typeface="Helvetica"/>
                          </a:rPr>
                          <a:t>list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97979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result1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407AAA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result2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8AA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result3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result4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8D379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4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result5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8A642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5"/>
                    </a:ext>
                  </a:extLst>
                </a:tr>
              </a:tbl>
            </a:graphicData>
          </a:graphic>
        </p:graphicFrame>
      </p:grpSp>
    </p:spTree>
  </p:cSld>
  <p:clrMapOvr>
    <a:masterClrMapping/>
  </p:clrMapOvr>
  <p:transition spd="med"/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4CDE94E-9D51-442F-931F-3AAD0F14A0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682" y="235071"/>
            <a:ext cx="17662634" cy="1323520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062851F-FF77-4344-B8C0-AAAB04AC3C74}"/>
              </a:ext>
            </a:extLst>
          </p:cNvPr>
          <p:cNvSpPr txBox="1"/>
          <p:nvPr/>
        </p:nvSpPr>
        <p:spPr>
          <a:xfrm>
            <a:off x="0" y="13140844"/>
            <a:ext cx="7559761" cy="575156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r>
              <a:rPr lang="en-GB" sz="2800" dirty="0">
                <a:hlinkClick r:id="rId3"/>
              </a:rPr>
              <a:t>https://speakerdeck.com/jennybc/purrr-workshop</a:t>
            </a:r>
            <a:endParaRPr kumimoji="0" lang="en-GB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236743153"/>
      </p:ext>
    </p:extLst>
  </p:cSld>
  <p:clrMapOvr>
    <a:masterClrMapping/>
  </p:clrMapOvr>
  <p:transition spd="med"/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4CDE94E-9D51-442F-931F-3AAD0F14A0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4430" y="235071"/>
            <a:ext cx="17635138" cy="1323520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850EADD-7044-4B0B-B288-1F0B950B2399}"/>
              </a:ext>
            </a:extLst>
          </p:cNvPr>
          <p:cNvSpPr txBox="1"/>
          <p:nvPr/>
        </p:nvSpPr>
        <p:spPr>
          <a:xfrm>
            <a:off x="0" y="13140844"/>
            <a:ext cx="7559761" cy="575156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r>
              <a:rPr lang="en-GB" sz="2800" dirty="0">
                <a:hlinkClick r:id="rId3"/>
              </a:rPr>
              <a:t>https://speakerdeck.com/jennybc/purrr-workshop</a:t>
            </a:r>
            <a:endParaRPr kumimoji="0" lang="en-GB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411726480"/>
      </p:ext>
    </p:extLst>
  </p:cSld>
  <p:clrMapOvr>
    <a:masterClrMapping/>
  </p:clrMapOvr>
  <p:transition spd="med"/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4CDE94E-9D51-442F-931F-3AAD0F14A0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4430" y="243913"/>
            <a:ext cx="17635138" cy="1321751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2F305FB-6923-47D6-ADB3-C2D1A1436A65}"/>
              </a:ext>
            </a:extLst>
          </p:cNvPr>
          <p:cNvSpPr txBox="1"/>
          <p:nvPr/>
        </p:nvSpPr>
        <p:spPr>
          <a:xfrm>
            <a:off x="0" y="13140844"/>
            <a:ext cx="7559761" cy="575156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r>
              <a:rPr lang="en-GB" sz="2800" dirty="0">
                <a:hlinkClick r:id="rId3"/>
              </a:rPr>
              <a:t>https://speakerdeck.com/jennybc/purrr-workshop</a:t>
            </a:r>
            <a:endParaRPr kumimoji="0" lang="en-GB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972014435"/>
      </p:ext>
    </p:extLst>
  </p:cSld>
  <p:clrMapOvr>
    <a:masterClrMapping/>
  </p:clrMapOvr>
  <p:transition spd="med"/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4CDE94E-9D51-442F-931F-3AAD0F14A0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4430" y="264494"/>
            <a:ext cx="17635138" cy="1317635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8FC5219-2163-482A-92A4-44956A9F541B}"/>
              </a:ext>
            </a:extLst>
          </p:cNvPr>
          <p:cNvSpPr txBox="1"/>
          <p:nvPr/>
        </p:nvSpPr>
        <p:spPr>
          <a:xfrm>
            <a:off x="0" y="13140844"/>
            <a:ext cx="7559761" cy="575156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r>
              <a:rPr lang="en-GB" sz="2800" dirty="0">
                <a:hlinkClick r:id="rId3"/>
              </a:rPr>
              <a:t>https://speakerdeck.com/jennybc/purrr-workshop</a:t>
            </a:r>
            <a:endParaRPr kumimoji="0" lang="en-GB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4026075367"/>
      </p:ext>
    </p:extLst>
  </p:cSld>
  <p:clrMapOvr>
    <a:masterClrMapping/>
  </p:clrMapOvr>
  <p:transition spd="med"/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4CDE94E-9D51-442F-931F-3AAD0F14A0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4430" y="455958"/>
            <a:ext cx="17635138" cy="1279342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B0C4C63-F80F-4A01-8611-55D91F6C5059}"/>
              </a:ext>
            </a:extLst>
          </p:cNvPr>
          <p:cNvSpPr txBox="1"/>
          <p:nvPr/>
        </p:nvSpPr>
        <p:spPr>
          <a:xfrm>
            <a:off x="0" y="13140844"/>
            <a:ext cx="7559761" cy="575156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r>
              <a:rPr lang="en-GB" sz="2800" dirty="0">
                <a:hlinkClick r:id="rId3"/>
              </a:rPr>
              <a:t>https://speakerdeck.com/jennybc/purrr-workshop</a:t>
            </a:r>
            <a:endParaRPr kumimoji="0" lang="en-GB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703855298"/>
      </p:ext>
    </p:extLst>
  </p:cSld>
  <p:clrMapOvr>
    <a:masterClrMapping/>
  </p:clrMapOvr>
  <p:transition spd="med"/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3" name="purrr.png" descr="purrr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62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625" name="map functions"/>
          <p:cNvSpPr txBox="1"/>
          <p:nvPr/>
        </p:nvSpPr>
        <p:spPr>
          <a:xfrm>
            <a:off x="4007752" y="1483892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map functions</a:t>
            </a:r>
          </a:p>
        </p:txBody>
      </p:sp>
      <p:graphicFrame>
        <p:nvGraphicFramePr>
          <p:cNvPr id="1626" name="Table"/>
          <p:cNvGraphicFramePr/>
          <p:nvPr/>
        </p:nvGraphicFramePr>
        <p:xfrm>
          <a:off x="5780174" y="4733373"/>
          <a:ext cx="12823650" cy="71882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38515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578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142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525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single list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two lists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returns results as 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map()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map2()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list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map_chr()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map2_chr()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character vector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map_dbl()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map2_dbl()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double vector (numeric)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map_int()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map2_int()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integer vector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map_lgl()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map2_lgl()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logical vector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map_df()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map2_df()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data frame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8" name="purrr.png" descr="purrr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62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630" name="Toy data"/>
          <p:cNvSpPr txBox="1"/>
          <p:nvPr/>
        </p:nvSpPr>
        <p:spPr>
          <a:xfrm>
            <a:off x="4007752" y="2747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Toy data</a:t>
            </a:r>
          </a:p>
        </p:txBody>
      </p:sp>
      <p:sp>
        <p:nvSpPr>
          <p:cNvPr id="1631" name="Suppose we have extra credit for the five students…"/>
          <p:cNvSpPr txBox="1"/>
          <p:nvPr/>
        </p:nvSpPr>
        <p:spPr>
          <a:xfrm>
            <a:off x="4128498" y="1710831"/>
            <a:ext cx="16127004" cy="21221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Suppose we have extra credit for the five students…</a:t>
            </a:r>
          </a:p>
        </p:txBody>
      </p:sp>
      <p:pic>
        <p:nvPicPr>
          <p:cNvPr id="1632" name="Screen Shot 2017-07-21 at 3.22.19 PM.png" descr="Screen Shot 2017-07-21 at 3.22.19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3614" y="3590441"/>
            <a:ext cx="8356601" cy="9715501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  <a:effectLst>
            <a:outerShdw blurRad="165100" dist="63500" dir="5400000" rotWithShape="0">
              <a:srgbClr val="000000">
                <a:alpha val="50000"/>
              </a:srgbClr>
            </a:outerShdw>
          </a:effectLst>
        </p:spPr>
      </p:pic>
      <p:sp>
        <p:nvSpPr>
          <p:cNvPr id="1633" name="Shape"/>
          <p:cNvSpPr/>
          <p:nvPr/>
        </p:nvSpPr>
        <p:spPr>
          <a:xfrm>
            <a:off x="5074529" y="5654571"/>
            <a:ext cx="16077562" cy="35845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9613"/>
                </a:moveTo>
                <a:lnTo>
                  <a:pt x="2951" y="0"/>
                </a:lnTo>
                <a:lnTo>
                  <a:pt x="21600" y="7528"/>
                </a:lnTo>
                <a:lnTo>
                  <a:pt x="5883" y="21582"/>
                </a:lnTo>
                <a:lnTo>
                  <a:pt x="14" y="21600"/>
                </a:lnTo>
                <a:lnTo>
                  <a:pt x="0" y="19613"/>
                </a:lnTo>
                <a:close/>
              </a:path>
            </a:pathLst>
          </a:custGeom>
          <a:solidFill>
            <a:srgbClr val="000000">
              <a:alpha val="33169"/>
            </a:srgbClr>
          </a:solidFill>
          <a:ln w="25400"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634" name="Rectangle"/>
          <p:cNvSpPr/>
          <p:nvPr/>
        </p:nvSpPr>
        <p:spPr>
          <a:xfrm>
            <a:off x="5081488" y="8903705"/>
            <a:ext cx="4370589" cy="335167"/>
          </a:xfrm>
          <a:prstGeom prst="rect">
            <a:avLst/>
          </a:prstGeom>
          <a:solidFill>
            <a:srgbClr val="000000">
              <a:alpha val="13932"/>
            </a:srgbClr>
          </a:solidFill>
          <a:ln w="254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pic>
        <p:nvPicPr>
          <p:cNvPr id="1635" name="Screen Shot 2017-07-21 at 3.22.19 PM.png" descr="Screen Shot 2017-07-21 at 3.22.19 PM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266898" y="5692028"/>
            <a:ext cx="13864412" cy="1187259"/>
          </a:xfrm>
          <a:prstGeom prst="rect">
            <a:avLst/>
          </a:prstGeom>
          <a:ln w="50800">
            <a:solidFill>
              <a:srgbClr val="000000"/>
            </a:solidFill>
            <a:miter lim="400000"/>
          </a:ln>
          <a:effectLst>
            <a:outerShdw blurRad="165100" dist="63500" dir="5400000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logical"/>
          <p:cNvSpPr txBox="1"/>
          <p:nvPr/>
        </p:nvSpPr>
        <p:spPr>
          <a:xfrm>
            <a:off x="18739441" y="1611116"/>
            <a:ext cx="1861821" cy="901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solidFill>
                  <a:srgbClr val="C0C0C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logical</a:t>
            </a:r>
          </a:p>
        </p:txBody>
      </p:sp>
      <p:grpSp>
        <p:nvGrpSpPr>
          <p:cNvPr id="198" name="Group"/>
          <p:cNvGrpSpPr/>
          <p:nvPr/>
        </p:nvGrpSpPr>
        <p:grpSpPr>
          <a:xfrm>
            <a:off x="8535737" y="953392"/>
            <a:ext cx="9217145" cy="2191748"/>
            <a:chOff x="0" y="0"/>
            <a:chExt cx="9217143" cy="2191747"/>
          </a:xfrm>
        </p:grpSpPr>
        <p:sp>
          <p:nvSpPr>
            <p:cNvPr id="192" name="Rectangle"/>
            <p:cNvSpPr/>
            <p:nvPr/>
          </p:nvSpPr>
          <p:spPr>
            <a:xfrm>
              <a:off x="0" y="12808"/>
              <a:ext cx="9217144" cy="2153540"/>
            </a:xfrm>
            <a:prstGeom prst="rect">
              <a:avLst/>
            </a:prstGeom>
            <a:solidFill>
              <a:srgbClr val="C0C0C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93" name="Line"/>
            <p:cNvSpPr/>
            <p:nvPr/>
          </p:nvSpPr>
          <p:spPr>
            <a:xfrm flipV="1">
              <a:off x="3081091" y="0"/>
              <a:ext cx="1" cy="2178939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94" name="Line"/>
            <p:cNvSpPr/>
            <p:nvPr/>
          </p:nvSpPr>
          <p:spPr>
            <a:xfrm flipV="1">
              <a:off x="6129634" y="12808"/>
              <a:ext cx="1" cy="2178940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95" name="TRUE"/>
            <p:cNvSpPr txBox="1"/>
            <p:nvPr/>
          </p:nvSpPr>
          <p:spPr>
            <a:xfrm>
              <a:off x="10129" y="651428"/>
              <a:ext cx="3072126" cy="901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5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TRUE</a:t>
              </a:r>
            </a:p>
          </p:txBody>
        </p:sp>
        <p:sp>
          <p:nvSpPr>
            <p:cNvPr id="196" name="FALSE"/>
            <p:cNvSpPr txBox="1"/>
            <p:nvPr/>
          </p:nvSpPr>
          <p:spPr>
            <a:xfrm>
              <a:off x="3095516" y="651428"/>
              <a:ext cx="3026110" cy="901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5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FALSE</a:t>
              </a:r>
            </a:p>
          </p:txBody>
        </p:sp>
        <p:sp>
          <p:nvSpPr>
            <p:cNvPr id="197" name="FALSE"/>
            <p:cNvSpPr txBox="1"/>
            <p:nvPr/>
          </p:nvSpPr>
          <p:spPr>
            <a:xfrm>
              <a:off x="6129633" y="651428"/>
              <a:ext cx="3072126" cy="901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5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FALSE</a:t>
              </a:r>
            </a:p>
          </p:txBody>
        </p:sp>
      </p:grpSp>
      <p:sp>
        <p:nvSpPr>
          <p:cNvPr id="199" name="Atomic Vector"/>
          <p:cNvSpPr txBox="1"/>
          <p:nvPr/>
        </p:nvSpPr>
        <p:spPr>
          <a:xfrm>
            <a:off x="4581496" y="1536304"/>
            <a:ext cx="2175274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dirty="0"/>
              <a:t>Vector</a:t>
            </a:r>
          </a:p>
        </p:txBody>
      </p:sp>
      <p:pic>
        <p:nvPicPr>
          <p:cNvPr id="200" name="R-logo.001.png" descr="R-logo.001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20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3" name="Rectangle">
            <a:extLst>
              <a:ext uri="{FF2B5EF4-FFF2-40B4-BE49-F238E27FC236}">
                <a16:creationId xmlns:a16="http://schemas.microsoft.com/office/drawing/2014/main" id="{2238ED08-FCCD-4202-B241-48FCE7F25742}"/>
              </a:ext>
            </a:extLst>
          </p:cNvPr>
          <p:cNvSpPr/>
          <p:nvPr/>
        </p:nvSpPr>
        <p:spPr>
          <a:xfrm>
            <a:off x="503852" y="6505373"/>
            <a:ext cx="22864232" cy="157529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4" name="lm(price ~ carat + cut + color + clarity, data = diamonds)">
            <a:extLst>
              <a:ext uri="{FF2B5EF4-FFF2-40B4-BE49-F238E27FC236}">
                <a16:creationId xmlns:a16="http://schemas.microsoft.com/office/drawing/2014/main" id="{9AAD8196-13A7-456F-8CAC-03CC2729ED5A}"/>
              </a:ext>
            </a:extLst>
          </p:cNvPr>
          <p:cNvSpPr txBox="1"/>
          <p:nvPr/>
        </p:nvSpPr>
        <p:spPr>
          <a:xfrm>
            <a:off x="868572" y="6837250"/>
            <a:ext cx="22459979" cy="10305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myVector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&lt;- c(TRUE, FALSE, FALSE)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4437692"/>
      </p:ext>
    </p:extLst>
  </p:cSld>
  <p:clrMapOvr>
    <a:masterClrMapping/>
  </p:clrMapOvr>
  <p:transition spd="med"/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7" name="Your Turn 7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 7</a:t>
            </a:r>
          </a:p>
        </p:txBody>
      </p:sp>
      <p:sp>
        <p:nvSpPr>
          <p:cNvPr id="1638" name="Compute a final grade for each student, where the final grade is the average test score plus any extra credit assigned to the student. Return the results as a double (i.e. numeric) vector."/>
          <p:cNvSpPr txBox="1">
            <a:spLocks noGrp="1"/>
          </p:cNvSpPr>
          <p:nvPr>
            <p:ph type="body" sz="half" idx="4294967295"/>
          </p:nvPr>
        </p:nvSpPr>
        <p:spPr>
          <a:xfrm>
            <a:off x="1445226" y="3240423"/>
            <a:ext cx="21493548" cy="4158582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Compute a final grade for each student, where the final grade is the average test score plus any extra credit assigned to the student. Return the results as a double (i.e. numeric) vector.</a:t>
            </a:r>
          </a:p>
        </p:txBody>
      </p:sp>
      <p:pic>
        <p:nvPicPr>
          <p:cNvPr id="1639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0000000" fill="hold"/>
                                        <p:tgtEl>
                                          <p:spTgt spid="163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639"/>
                </p:tgtEl>
              </p:cMediaNode>
            </p:video>
          </p:childTnLst>
        </p:cTn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1" name="purrr.png" descr="purrr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64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643" name="The grades with extra credit…"/>
          <p:cNvSpPr txBox="1"/>
          <p:nvPr/>
        </p:nvSpPr>
        <p:spPr>
          <a:xfrm>
            <a:off x="2652596" y="1442632"/>
            <a:ext cx="19078808" cy="21221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The grades with extra credit…</a:t>
            </a:r>
          </a:p>
        </p:txBody>
      </p:sp>
      <p:sp>
        <p:nvSpPr>
          <p:cNvPr id="1644" name="Rectangle"/>
          <p:cNvSpPr/>
          <p:nvPr/>
        </p:nvSpPr>
        <p:spPr>
          <a:xfrm>
            <a:off x="2739554" y="3194857"/>
            <a:ext cx="18904892" cy="2109419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645" name="exams %&gt;%…"/>
          <p:cNvSpPr txBox="1"/>
          <p:nvPr/>
        </p:nvSpPr>
        <p:spPr>
          <a:xfrm>
            <a:off x="2893154" y="3298025"/>
            <a:ext cx="18719192" cy="21221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578358">
              <a:spcBef>
                <a:spcPts val="1400"/>
              </a:spcBef>
              <a:defRPr sz="4653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exams %&gt;% </a:t>
            </a:r>
          </a:p>
          <a:p>
            <a:pPr algn="l" defTabSz="578358">
              <a:spcBef>
                <a:spcPts val="1400"/>
              </a:spcBef>
              <a:defRPr sz="4653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map2_dbl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extra_credit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function(x, y) mean(x) + y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1646" name="## student1  student2  student3  student4  student5…"/>
          <p:cNvSpPr txBox="1"/>
          <p:nvPr/>
        </p:nvSpPr>
        <p:spPr>
          <a:xfrm>
            <a:off x="2736399" y="5438404"/>
            <a:ext cx="18911202" cy="2481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student1  student2  student3  student4  student5 </a:t>
            </a:r>
          </a:p>
          <a:p>
            <a:pPr algn="l">
              <a:spcBef>
                <a:spcPts val="1500"/>
              </a:spcBef>
              <a:defRPr sz="47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    71.4      74.6      80.2      85.1      94.1</a:t>
            </a:r>
          </a:p>
        </p:txBody>
      </p:sp>
    </p:spTree>
  </p:cSld>
  <p:clrMapOvr>
    <a:masterClrMapping/>
  </p:clrMapOvr>
  <p:transition spd="med"/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" name="Other mapping functions"/>
          <p:cNvSpPr txBox="1"/>
          <p:nvPr/>
        </p:nvSpPr>
        <p:spPr>
          <a:xfrm>
            <a:off x="2628899" y="3435350"/>
            <a:ext cx="18716626" cy="6502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0000">
                <a:solidFill>
                  <a:srgbClr val="F0F0F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Other mapping functions</a:t>
            </a:r>
          </a:p>
        </p:txBody>
      </p:sp>
    </p:spTree>
  </p:cSld>
  <p:clrMapOvr>
    <a:masterClrMapping/>
  </p:clrMapOvr>
  <p:transition spd="med"/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0" name="purrr.png" descr="purrr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65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652" name="pmap()"/>
          <p:cNvSpPr txBox="1"/>
          <p:nvPr/>
        </p:nvSpPr>
        <p:spPr>
          <a:xfrm>
            <a:off x="4007752" y="1006887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pmap()</a:t>
            </a:r>
          </a:p>
        </p:txBody>
      </p:sp>
      <p:sp>
        <p:nvSpPr>
          <p:cNvPr id="1653" name="Arrow"/>
          <p:cNvSpPr/>
          <p:nvPr/>
        </p:nvSpPr>
        <p:spPr>
          <a:xfrm rot="21600000">
            <a:off x="11815426" y="8268170"/>
            <a:ext cx="1536701" cy="901710"/>
          </a:xfrm>
          <a:prstGeom prst="rightArrow">
            <a:avLst>
              <a:gd name="adj1" fmla="val 47256"/>
              <a:gd name="adj2" fmla="val 91055"/>
            </a:avLst>
          </a:prstGeom>
          <a:solidFill>
            <a:srgbClr val="A6AAA9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chemeClr val="accent1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grpSp>
        <p:nvGrpSpPr>
          <p:cNvPr id="1661" name="Group"/>
          <p:cNvGrpSpPr/>
          <p:nvPr/>
        </p:nvGrpSpPr>
        <p:grpSpPr>
          <a:xfrm>
            <a:off x="-71549" y="5913983"/>
            <a:ext cx="14833849" cy="5750289"/>
            <a:chOff x="-77109" y="0"/>
            <a:chExt cx="14833847" cy="5750287"/>
          </a:xfrm>
        </p:grpSpPr>
        <p:graphicFrame>
          <p:nvGraphicFramePr>
            <p:cNvPr id="1654" name="Table"/>
            <p:cNvGraphicFramePr/>
            <p:nvPr/>
          </p:nvGraphicFramePr>
          <p:xfrm>
            <a:off x="8871084" y="89900"/>
            <a:ext cx="2602990" cy="5657332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260299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</a:tblGrid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000" b="1">
                            <a:solidFill>
                              <a:srgbClr val="FFFFFF"/>
                            </a:solidFill>
                            <a:sym typeface="Helvetica"/>
                          </a:rPr>
                          <a:t>more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97979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$more1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407AAA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$more2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8AA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$more3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$more4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8D379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4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$more5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8A642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5"/>
                    </a:ext>
                  </a:extLst>
                </a:tr>
              </a:tbl>
            </a:graphicData>
          </a:graphic>
        </p:graphicFrame>
        <p:sp>
          <p:nvSpPr>
            <p:cNvPr id="1655" name=","/>
            <p:cNvSpPr txBox="1"/>
            <p:nvPr/>
          </p:nvSpPr>
          <p:spPr>
            <a:xfrm>
              <a:off x="8621304" y="0"/>
              <a:ext cx="338989" cy="10699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,</a:t>
              </a:r>
            </a:p>
          </p:txBody>
        </p:sp>
        <p:graphicFrame>
          <p:nvGraphicFramePr>
            <p:cNvPr id="1656" name="Table"/>
            <p:cNvGraphicFramePr/>
            <p:nvPr/>
          </p:nvGraphicFramePr>
          <p:xfrm>
            <a:off x="3295167" y="92955"/>
            <a:ext cx="2602990" cy="5657332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260299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</a:tblGrid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000" b="1">
                            <a:solidFill>
                              <a:srgbClr val="FFFFFF"/>
                            </a:solidFill>
                            <a:sym typeface="Helvetica"/>
                          </a:rPr>
                          <a:t>exams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97979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$student1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407AAA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$student2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8AA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$student3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$student4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8D379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4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$student5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8A642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5"/>
                    </a:ext>
                  </a:extLst>
                </a:tr>
              </a:tbl>
            </a:graphicData>
          </a:graphic>
        </p:graphicFrame>
        <p:sp>
          <p:nvSpPr>
            <p:cNvPr id="1657" name="pmap(list("/>
            <p:cNvSpPr txBox="1"/>
            <p:nvPr/>
          </p:nvSpPr>
          <p:spPr>
            <a:xfrm>
              <a:off x="-77109" y="116926"/>
              <a:ext cx="3991476" cy="9137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>
                <a:defRPr sz="5000"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pmap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</a:t>
              </a:r>
              <a:r>
                <a:rPr dirty="0">
                  <a:solidFill>
                    <a:schemeClr val="accent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list(</a:t>
              </a:r>
            </a:p>
          </p:txBody>
        </p:sp>
        <p:sp>
          <p:nvSpPr>
            <p:cNvPr id="1658" name="), fun, …)"/>
            <p:cNvSpPr txBox="1"/>
            <p:nvPr/>
          </p:nvSpPr>
          <p:spPr>
            <a:xfrm>
              <a:off x="10765262" y="78131"/>
              <a:ext cx="3991476" cy="9137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>
                <a:defRPr sz="5000"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r>
                <a:rPr dirty="0">
                  <a:solidFill>
                    <a:schemeClr val="accent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)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, fun, …)</a:t>
              </a:r>
            </a:p>
          </p:txBody>
        </p:sp>
        <p:graphicFrame>
          <p:nvGraphicFramePr>
            <p:cNvPr id="1659" name="Table"/>
            <p:cNvGraphicFramePr/>
            <p:nvPr/>
          </p:nvGraphicFramePr>
          <p:xfrm>
            <a:off x="6099000" y="88357"/>
            <a:ext cx="2602990" cy="5657332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260299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</a:tblGrid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000" b="1">
                            <a:solidFill>
                              <a:srgbClr val="FFFFFF"/>
                            </a:solidFill>
                            <a:sym typeface="Helvetica"/>
                          </a:rPr>
                          <a:t>extra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97979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$extra1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407AAA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$extra2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8AA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$extra3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$extra4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8D379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4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$extra5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8A642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5"/>
                    </a:ext>
                  </a:extLst>
                </a:tr>
              </a:tbl>
            </a:graphicData>
          </a:graphic>
        </p:graphicFrame>
        <p:sp>
          <p:nvSpPr>
            <p:cNvPr id="1660" name=","/>
            <p:cNvSpPr txBox="1"/>
            <p:nvPr/>
          </p:nvSpPr>
          <p:spPr>
            <a:xfrm>
              <a:off x="5799701" y="0"/>
              <a:ext cx="338989" cy="10699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,</a:t>
              </a:r>
            </a:p>
          </p:txBody>
        </p:sp>
      </p:grpSp>
      <p:grpSp>
        <p:nvGrpSpPr>
          <p:cNvPr id="1685" name="Group"/>
          <p:cNvGrpSpPr/>
          <p:nvPr/>
        </p:nvGrpSpPr>
        <p:grpSpPr>
          <a:xfrm>
            <a:off x="13435214" y="5983555"/>
            <a:ext cx="10953906" cy="5661946"/>
            <a:chOff x="-66635" y="50800"/>
            <a:chExt cx="10953904" cy="5661945"/>
          </a:xfrm>
        </p:grpSpPr>
        <p:graphicFrame>
          <p:nvGraphicFramePr>
            <p:cNvPr id="1662" name="Table"/>
            <p:cNvGraphicFramePr/>
            <p:nvPr/>
          </p:nvGraphicFramePr>
          <p:xfrm>
            <a:off x="1361778" y="55397"/>
            <a:ext cx="2602990" cy="5657333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260299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</a:tblGrid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000" b="1">
                            <a:solidFill>
                              <a:srgbClr val="FFFFFF"/>
                            </a:solidFill>
                            <a:sym typeface="Helvetica"/>
                          </a:rPr>
                          <a:t>exams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97979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$student1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407AAA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$student2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8AA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$student3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$student4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8D379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4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$student5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8A642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5"/>
                    </a:ext>
                  </a:extLst>
                </a:tr>
              </a:tbl>
            </a:graphicData>
          </a:graphic>
        </p:graphicFrame>
        <p:graphicFrame>
          <p:nvGraphicFramePr>
            <p:cNvPr id="1663" name="Table"/>
            <p:cNvGraphicFramePr/>
            <p:nvPr/>
          </p:nvGraphicFramePr>
          <p:xfrm>
            <a:off x="4165613" y="50800"/>
            <a:ext cx="2602990" cy="5657333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260299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</a:tblGrid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000" b="1">
                            <a:solidFill>
                              <a:srgbClr val="FFFFFF"/>
                            </a:solidFill>
                            <a:sym typeface="Helvetica"/>
                          </a:rPr>
                          <a:t>extra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97979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$extra1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407AAA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$extra2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8AA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$extra3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$extra4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8D379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4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$extra5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8A642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5"/>
                    </a:ext>
                  </a:extLst>
                </a:tr>
              </a:tbl>
            </a:graphicData>
          </a:graphic>
        </p:graphicFrame>
        <p:sp>
          <p:nvSpPr>
            <p:cNvPr id="1664" name=","/>
            <p:cNvSpPr txBox="1"/>
            <p:nvPr/>
          </p:nvSpPr>
          <p:spPr>
            <a:xfrm>
              <a:off x="3770238" y="873017"/>
              <a:ext cx="589905" cy="10368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rPr>
                  <a:latin typeface="Courier New" panose="02070309020205020404" pitchFamily="49" charset="0"/>
                  <a:cs typeface="Courier New" panose="02070309020205020404" pitchFamily="49" charset="0"/>
                </a:rPr>
                <a:t>,</a:t>
              </a:r>
            </a:p>
          </p:txBody>
        </p:sp>
        <p:sp>
          <p:nvSpPr>
            <p:cNvPr id="1665" name="fun("/>
            <p:cNvSpPr txBox="1"/>
            <p:nvPr/>
          </p:nvSpPr>
          <p:spPr>
            <a:xfrm>
              <a:off x="-66634" y="934572"/>
              <a:ext cx="1683153" cy="9137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5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fun(</a:t>
              </a:r>
            </a:p>
          </p:txBody>
        </p:sp>
        <p:sp>
          <p:nvSpPr>
            <p:cNvPr id="1666" name=", …)"/>
            <p:cNvSpPr txBox="1"/>
            <p:nvPr/>
          </p:nvSpPr>
          <p:spPr>
            <a:xfrm>
              <a:off x="9182368" y="934572"/>
              <a:ext cx="1683152" cy="9137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5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rPr>
                  <a:latin typeface="Courier New" panose="02070309020205020404" pitchFamily="49" charset="0"/>
                  <a:cs typeface="Courier New" panose="02070309020205020404" pitchFamily="49" charset="0"/>
                </a:rPr>
                <a:t>, …)</a:t>
              </a:r>
            </a:p>
          </p:txBody>
        </p:sp>
        <p:sp>
          <p:nvSpPr>
            <p:cNvPr id="1667" name=","/>
            <p:cNvSpPr txBox="1"/>
            <p:nvPr/>
          </p:nvSpPr>
          <p:spPr>
            <a:xfrm>
              <a:off x="3770238" y="1808895"/>
              <a:ext cx="589905" cy="10368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rPr>
                  <a:latin typeface="Courier New" panose="02070309020205020404" pitchFamily="49" charset="0"/>
                  <a:cs typeface="Courier New" panose="02070309020205020404" pitchFamily="49" charset="0"/>
                </a:rPr>
                <a:t>,</a:t>
              </a:r>
            </a:p>
          </p:txBody>
        </p:sp>
        <p:sp>
          <p:nvSpPr>
            <p:cNvPr id="1668" name="fun("/>
            <p:cNvSpPr txBox="1"/>
            <p:nvPr/>
          </p:nvSpPr>
          <p:spPr>
            <a:xfrm>
              <a:off x="-66634" y="1870450"/>
              <a:ext cx="1683153" cy="9137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5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rPr>
                  <a:latin typeface="Courier New" panose="02070309020205020404" pitchFamily="49" charset="0"/>
                  <a:cs typeface="Courier New" panose="02070309020205020404" pitchFamily="49" charset="0"/>
                </a:rPr>
                <a:t>fun(</a:t>
              </a:r>
            </a:p>
          </p:txBody>
        </p:sp>
        <p:sp>
          <p:nvSpPr>
            <p:cNvPr id="1669" name=", …)"/>
            <p:cNvSpPr txBox="1"/>
            <p:nvPr/>
          </p:nvSpPr>
          <p:spPr>
            <a:xfrm>
              <a:off x="9182368" y="1870450"/>
              <a:ext cx="1683152" cy="9137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5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rPr>
                  <a:latin typeface="Courier New" panose="02070309020205020404" pitchFamily="49" charset="0"/>
                  <a:cs typeface="Courier New" panose="02070309020205020404" pitchFamily="49" charset="0"/>
                </a:rPr>
                <a:t>, …)</a:t>
              </a:r>
            </a:p>
          </p:txBody>
        </p:sp>
        <p:sp>
          <p:nvSpPr>
            <p:cNvPr id="1670" name=","/>
            <p:cNvSpPr txBox="1"/>
            <p:nvPr/>
          </p:nvSpPr>
          <p:spPr>
            <a:xfrm>
              <a:off x="3791987" y="2693974"/>
              <a:ext cx="589905" cy="10368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rPr>
                  <a:latin typeface="Courier New" panose="02070309020205020404" pitchFamily="49" charset="0"/>
                  <a:cs typeface="Courier New" panose="02070309020205020404" pitchFamily="49" charset="0"/>
                </a:rPr>
                <a:t>,</a:t>
              </a:r>
            </a:p>
          </p:txBody>
        </p:sp>
        <p:sp>
          <p:nvSpPr>
            <p:cNvPr id="1671" name="fun("/>
            <p:cNvSpPr txBox="1"/>
            <p:nvPr/>
          </p:nvSpPr>
          <p:spPr>
            <a:xfrm>
              <a:off x="-66635" y="2857129"/>
              <a:ext cx="1683153" cy="9137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5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rPr>
                  <a:latin typeface="Courier New" panose="02070309020205020404" pitchFamily="49" charset="0"/>
                  <a:cs typeface="Courier New" panose="02070309020205020404" pitchFamily="49" charset="0"/>
                </a:rPr>
                <a:t>fun(</a:t>
              </a:r>
            </a:p>
          </p:txBody>
        </p:sp>
        <p:sp>
          <p:nvSpPr>
            <p:cNvPr id="1672" name=", …)"/>
            <p:cNvSpPr txBox="1"/>
            <p:nvPr/>
          </p:nvSpPr>
          <p:spPr>
            <a:xfrm>
              <a:off x="9204117" y="2755529"/>
              <a:ext cx="1683152" cy="9137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5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rPr>
                  <a:latin typeface="Courier New" panose="02070309020205020404" pitchFamily="49" charset="0"/>
                  <a:cs typeface="Courier New" panose="02070309020205020404" pitchFamily="49" charset="0"/>
                </a:rPr>
                <a:t>, …)</a:t>
              </a:r>
            </a:p>
          </p:txBody>
        </p:sp>
        <p:sp>
          <p:nvSpPr>
            <p:cNvPr id="1673" name=","/>
            <p:cNvSpPr txBox="1"/>
            <p:nvPr/>
          </p:nvSpPr>
          <p:spPr>
            <a:xfrm>
              <a:off x="3770238" y="3680652"/>
              <a:ext cx="589905" cy="10368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rPr>
                  <a:latin typeface="Courier New" panose="02070309020205020404" pitchFamily="49" charset="0"/>
                  <a:cs typeface="Courier New" panose="02070309020205020404" pitchFamily="49" charset="0"/>
                </a:rPr>
                <a:t>,</a:t>
              </a:r>
            </a:p>
          </p:txBody>
        </p:sp>
        <p:sp>
          <p:nvSpPr>
            <p:cNvPr id="1674" name="fun("/>
            <p:cNvSpPr txBox="1"/>
            <p:nvPr/>
          </p:nvSpPr>
          <p:spPr>
            <a:xfrm>
              <a:off x="-66634" y="3742207"/>
              <a:ext cx="1683153" cy="9137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5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rPr>
                  <a:latin typeface="Courier New" panose="02070309020205020404" pitchFamily="49" charset="0"/>
                  <a:cs typeface="Courier New" panose="02070309020205020404" pitchFamily="49" charset="0"/>
                </a:rPr>
                <a:t>fun(</a:t>
              </a:r>
            </a:p>
          </p:txBody>
        </p:sp>
        <p:sp>
          <p:nvSpPr>
            <p:cNvPr id="1675" name=", …)"/>
            <p:cNvSpPr txBox="1"/>
            <p:nvPr/>
          </p:nvSpPr>
          <p:spPr>
            <a:xfrm>
              <a:off x="9182368" y="3742207"/>
              <a:ext cx="1683152" cy="9137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5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rPr>
                  <a:latin typeface="Courier New" panose="02070309020205020404" pitchFamily="49" charset="0"/>
                  <a:cs typeface="Courier New" panose="02070309020205020404" pitchFamily="49" charset="0"/>
                </a:rPr>
                <a:t>, …)</a:t>
              </a:r>
            </a:p>
          </p:txBody>
        </p:sp>
        <p:sp>
          <p:nvSpPr>
            <p:cNvPr id="1676" name=","/>
            <p:cNvSpPr txBox="1"/>
            <p:nvPr/>
          </p:nvSpPr>
          <p:spPr>
            <a:xfrm>
              <a:off x="3770238" y="4616530"/>
              <a:ext cx="589905" cy="10368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rPr>
                  <a:latin typeface="Courier New" panose="02070309020205020404" pitchFamily="49" charset="0"/>
                  <a:cs typeface="Courier New" panose="02070309020205020404" pitchFamily="49" charset="0"/>
                </a:rPr>
                <a:t>,</a:t>
              </a:r>
            </a:p>
          </p:txBody>
        </p:sp>
        <p:sp>
          <p:nvSpPr>
            <p:cNvPr id="1677" name="fun("/>
            <p:cNvSpPr txBox="1"/>
            <p:nvPr/>
          </p:nvSpPr>
          <p:spPr>
            <a:xfrm>
              <a:off x="-66634" y="4678085"/>
              <a:ext cx="1683153" cy="9137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5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rPr>
                  <a:latin typeface="Courier New" panose="02070309020205020404" pitchFamily="49" charset="0"/>
                  <a:cs typeface="Courier New" panose="02070309020205020404" pitchFamily="49" charset="0"/>
                </a:rPr>
                <a:t>fun(</a:t>
              </a:r>
            </a:p>
          </p:txBody>
        </p:sp>
        <p:sp>
          <p:nvSpPr>
            <p:cNvPr id="1678" name=", …)"/>
            <p:cNvSpPr txBox="1"/>
            <p:nvPr/>
          </p:nvSpPr>
          <p:spPr>
            <a:xfrm>
              <a:off x="9182368" y="4678085"/>
              <a:ext cx="1683152" cy="9137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5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rPr>
                  <a:latin typeface="Courier New" panose="02070309020205020404" pitchFamily="49" charset="0"/>
                  <a:cs typeface="Courier New" panose="02070309020205020404" pitchFamily="49" charset="0"/>
                </a:rPr>
                <a:t>, …)</a:t>
              </a:r>
            </a:p>
          </p:txBody>
        </p:sp>
        <p:graphicFrame>
          <p:nvGraphicFramePr>
            <p:cNvPr id="1679" name="Table"/>
            <p:cNvGraphicFramePr/>
            <p:nvPr/>
          </p:nvGraphicFramePr>
          <p:xfrm>
            <a:off x="6907634" y="55412"/>
            <a:ext cx="2602990" cy="5657333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260299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</a:tblGrid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000" b="1">
                            <a:solidFill>
                              <a:srgbClr val="FFFFFF"/>
                            </a:solidFill>
                            <a:sym typeface="Helvetica"/>
                          </a:rPr>
                          <a:t>more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97979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$more1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407AAA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$more2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8AA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$more3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$more4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8D379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4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$more5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8A642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5"/>
                    </a:ext>
                  </a:extLst>
                </a:tr>
              </a:tbl>
            </a:graphicData>
          </a:graphic>
        </p:graphicFrame>
        <p:sp>
          <p:nvSpPr>
            <p:cNvPr id="1680" name=","/>
            <p:cNvSpPr txBox="1"/>
            <p:nvPr/>
          </p:nvSpPr>
          <p:spPr>
            <a:xfrm>
              <a:off x="6532396" y="873017"/>
              <a:ext cx="589905" cy="10368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rPr>
                  <a:latin typeface="Courier New" panose="02070309020205020404" pitchFamily="49" charset="0"/>
                  <a:cs typeface="Courier New" panose="02070309020205020404" pitchFamily="49" charset="0"/>
                </a:rPr>
                <a:t>,</a:t>
              </a:r>
            </a:p>
          </p:txBody>
        </p:sp>
        <p:sp>
          <p:nvSpPr>
            <p:cNvPr id="1681" name=","/>
            <p:cNvSpPr txBox="1"/>
            <p:nvPr/>
          </p:nvSpPr>
          <p:spPr>
            <a:xfrm>
              <a:off x="6532396" y="1808895"/>
              <a:ext cx="589905" cy="10368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rPr>
                  <a:latin typeface="Courier New" panose="02070309020205020404" pitchFamily="49" charset="0"/>
                  <a:cs typeface="Courier New" panose="02070309020205020404" pitchFamily="49" charset="0"/>
                </a:rPr>
                <a:t>,</a:t>
              </a:r>
            </a:p>
          </p:txBody>
        </p:sp>
        <p:sp>
          <p:nvSpPr>
            <p:cNvPr id="1682" name=","/>
            <p:cNvSpPr txBox="1"/>
            <p:nvPr/>
          </p:nvSpPr>
          <p:spPr>
            <a:xfrm>
              <a:off x="6556399" y="2795574"/>
              <a:ext cx="589905" cy="10368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rPr>
                  <a:latin typeface="Courier New" panose="02070309020205020404" pitchFamily="49" charset="0"/>
                  <a:cs typeface="Courier New" panose="02070309020205020404" pitchFamily="49" charset="0"/>
                </a:rPr>
                <a:t>,</a:t>
              </a:r>
            </a:p>
          </p:txBody>
        </p:sp>
        <p:sp>
          <p:nvSpPr>
            <p:cNvPr id="1683" name=","/>
            <p:cNvSpPr txBox="1"/>
            <p:nvPr/>
          </p:nvSpPr>
          <p:spPr>
            <a:xfrm>
              <a:off x="6534435" y="3731452"/>
              <a:ext cx="589905" cy="10368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rPr>
                  <a:latin typeface="Courier New" panose="02070309020205020404" pitchFamily="49" charset="0"/>
                  <a:cs typeface="Courier New" panose="02070309020205020404" pitchFamily="49" charset="0"/>
                </a:rPr>
                <a:t>,</a:t>
              </a:r>
            </a:p>
          </p:txBody>
        </p:sp>
        <p:sp>
          <p:nvSpPr>
            <p:cNvPr id="1684" name=","/>
            <p:cNvSpPr txBox="1"/>
            <p:nvPr/>
          </p:nvSpPr>
          <p:spPr>
            <a:xfrm>
              <a:off x="6532396" y="4641930"/>
              <a:ext cx="589905" cy="10368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rPr>
                  <a:latin typeface="Courier New" panose="02070309020205020404" pitchFamily="49" charset="0"/>
                  <a:cs typeface="Courier New" panose="02070309020205020404" pitchFamily="49" charset="0"/>
                </a:rPr>
                <a:t>,</a:t>
              </a:r>
            </a:p>
          </p:txBody>
        </p:sp>
      </p:grpSp>
      <p:sp>
        <p:nvSpPr>
          <p:cNvPr id="1686" name="Map over three or more lists. Put the lists into a list of list whose names match argument names in the function."/>
          <p:cNvSpPr txBox="1"/>
          <p:nvPr/>
        </p:nvSpPr>
        <p:spPr>
          <a:xfrm>
            <a:off x="3526061" y="3363023"/>
            <a:ext cx="17331878" cy="21221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Map over three or more lists. Put the lists into a list of list whose names match argument names in the function.</a:t>
            </a:r>
          </a:p>
        </p:txBody>
      </p:sp>
    </p:spTree>
  </p:cSld>
  <p:clrMapOvr>
    <a:masterClrMapping/>
  </p:clrMapOvr>
  <p:transition spd="med"/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4CDE94E-9D51-442F-931F-3AAD0F14A0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8977" y="455958"/>
            <a:ext cx="17566043" cy="1279342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B24E339-8DFC-42A2-9A19-A601FBF8AD5F}"/>
              </a:ext>
            </a:extLst>
          </p:cNvPr>
          <p:cNvSpPr txBox="1"/>
          <p:nvPr/>
        </p:nvSpPr>
        <p:spPr>
          <a:xfrm>
            <a:off x="0" y="13140844"/>
            <a:ext cx="7559761" cy="575156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r>
              <a:rPr lang="en-GB" sz="2800" dirty="0">
                <a:hlinkClick r:id="rId3"/>
              </a:rPr>
              <a:t>https://speakerdeck.com/jennybc/purrr-workshop</a:t>
            </a:r>
            <a:endParaRPr kumimoji="0" lang="en-GB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622987279"/>
      </p:ext>
    </p:extLst>
  </p:cSld>
  <p:clrMapOvr>
    <a:masterClrMapping/>
  </p:clrMapOvr>
  <p:transition spd="med"/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4CDE94E-9D51-442F-931F-3AAD0F14A0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2293" y="455958"/>
            <a:ext cx="17199411" cy="1279342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27DAA31-1364-473D-BB2E-5F79188947DE}"/>
              </a:ext>
            </a:extLst>
          </p:cNvPr>
          <p:cNvSpPr txBox="1"/>
          <p:nvPr/>
        </p:nvSpPr>
        <p:spPr>
          <a:xfrm>
            <a:off x="0" y="13140844"/>
            <a:ext cx="7559761" cy="575156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r>
              <a:rPr lang="en-GB" sz="2800" dirty="0">
                <a:hlinkClick r:id="rId3"/>
              </a:rPr>
              <a:t>https://speakerdeck.com/jennybc/purrr-workshop</a:t>
            </a:r>
            <a:endParaRPr kumimoji="0" lang="en-GB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507026541"/>
      </p:ext>
    </p:extLst>
  </p:cSld>
  <p:clrMapOvr>
    <a:masterClrMapping/>
  </p:clrMapOvr>
  <p:transition spd="med"/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8" name="purrr.png" descr="purrr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68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690" name="walk(), walk_2(), and pwalk()"/>
          <p:cNvSpPr txBox="1"/>
          <p:nvPr/>
        </p:nvSpPr>
        <p:spPr>
          <a:xfrm>
            <a:off x="4007752" y="1006887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walk(), walk_2(), and pwalk()</a:t>
            </a:r>
          </a:p>
        </p:txBody>
      </p:sp>
      <p:sp>
        <p:nvSpPr>
          <p:cNvPr id="1691" name="Versions of map(), map2(), and pmap() that do not return results. These are for triggering side effects (like writing files or saving graphs)."/>
          <p:cNvSpPr txBox="1"/>
          <p:nvPr/>
        </p:nvSpPr>
        <p:spPr>
          <a:xfrm>
            <a:off x="3526061" y="3597807"/>
            <a:ext cx="17331878" cy="34857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Versions of map(), map2(), and pmap() that do not return results. These are for triggering side effects (like writing files or saving graphs).</a:t>
            </a:r>
          </a:p>
        </p:txBody>
      </p:sp>
    </p:spTree>
  </p:cSld>
  <p:clrMapOvr>
    <a:masterClrMapping/>
  </p:clrMapOvr>
  <p:transition spd="med"/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3" name="purrr.png" descr="purrr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69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695" name="map and walk functions"/>
          <p:cNvSpPr txBox="1"/>
          <p:nvPr/>
        </p:nvSpPr>
        <p:spPr>
          <a:xfrm>
            <a:off x="4007752" y="1483892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map and walk functions</a:t>
            </a:r>
          </a:p>
        </p:txBody>
      </p:sp>
      <p:graphicFrame>
        <p:nvGraphicFramePr>
          <p:cNvPr id="1696" name="Table"/>
          <p:cNvGraphicFramePr/>
          <p:nvPr/>
        </p:nvGraphicFramePr>
        <p:xfrm>
          <a:off x="4355823" y="4451244"/>
          <a:ext cx="15672352" cy="81407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9608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02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70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18422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9525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single list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two lists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 lists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returns results as 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map()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map2()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pmap()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list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map_chr()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map2_chr()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pmap_chr()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character vector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map_dbl()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map2_dbl()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pmap_dbl()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double vector (numeric)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map_int()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map2_int()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pmap_int()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integer vector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map_lgl()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map2_lgl()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pmap_lgl()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logical vector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map_df()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map2_df()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pmap_df()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data frame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solidFill>
                            <a:schemeClr val="accent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walk()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solidFill>
                            <a:schemeClr val="accent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walk2()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solidFill>
                            <a:schemeClr val="accent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pwalk()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solidFill>
                            <a:schemeClr val="accent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side effect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4CDE94E-9D51-442F-931F-3AAD0F14A0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0977" y="455958"/>
            <a:ext cx="17142042" cy="1279342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87417C8-2E81-45CD-BD0E-C1B7C58D5224}"/>
              </a:ext>
            </a:extLst>
          </p:cNvPr>
          <p:cNvSpPr txBox="1"/>
          <p:nvPr/>
        </p:nvSpPr>
        <p:spPr>
          <a:xfrm>
            <a:off x="0" y="13140844"/>
            <a:ext cx="7559761" cy="575156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r>
              <a:rPr lang="en-GB" sz="2800" dirty="0">
                <a:hlinkClick r:id="rId3"/>
              </a:rPr>
              <a:t>https://speakerdeck.com/jennybc/purrr-workshop</a:t>
            </a:r>
            <a:endParaRPr kumimoji="0" lang="en-GB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652718760"/>
      </p:ext>
    </p:extLst>
  </p:cSld>
  <p:clrMapOvr>
    <a:masterClrMapping/>
  </p:clrMapOvr>
  <p:transition spd="med"/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8" name="Practice"/>
          <p:cNvSpPr txBox="1"/>
          <p:nvPr/>
        </p:nvSpPr>
        <p:spPr>
          <a:xfrm>
            <a:off x="2628899" y="5035550"/>
            <a:ext cx="18716626" cy="330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0000">
                <a:solidFill>
                  <a:srgbClr val="F0F0F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Practice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">
            <a:extLst>
              <a:ext uri="{FF2B5EF4-FFF2-40B4-BE49-F238E27FC236}">
                <a16:creationId xmlns:a16="http://schemas.microsoft.com/office/drawing/2014/main" id="{868F1714-8242-4017-925B-B15B6A2F412C}"/>
              </a:ext>
            </a:extLst>
          </p:cNvPr>
          <p:cNvSpPr/>
          <p:nvPr/>
        </p:nvSpPr>
        <p:spPr>
          <a:xfrm>
            <a:off x="503852" y="6505372"/>
            <a:ext cx="22864232" cy="2597977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3" name="lm(price ~ carat + cut + color + clarity, data = diamonds)">
            <a:extLst>
              <a:ext uri="{FF2B5EF4-FFF2-40B4-BE49-F238E27FC236}">
                <a16:creationId xmlns:a16="http://schemas.microsoft.com/office/drawing/2014/main" id="{69A7187C-18B0-431E-ABCE-7CDF8FA699A2}"/>
              </a:ext>
            </a:extLst>
          </p:cNvPr>
          <p:cNvSpPr txBox="1"/>
          <p:nvPr/>
        </p:nvSpPr>
        <p:spPr>
          <a:xfrm>
            <a:off x="868572" y="6837249"/>
            <a:ext cx="22459979" cy="27072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myScalar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&lt;- 1</a:t>
            </a:r>
          </a:p>
          <a:p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myScalar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myVector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[1]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58" name="Rectangle"/>
          <p:cNvSpPr/>
          <p:nvPr/>
        </p:nvSpPr>
        <p:spPr>
          <a:xfrm>
            <a:off x="8535737" y="972496"/>
            <a:ext cx="3081086" cy="2153540"/>
          </a:xfrm>
          <a:prstGeom prst="rect">
            <a:avLst/>
          </a:prstGeom>
          <a:noFill/>
          <a:ln w="38100" cap="flat">
            <a:solidFill>
              <a:srgbClr val="000000"/>
            </a:solidFill>
            <a:prstDash val="solid"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62" name="type"/>
          <p:cNvSpPr txBox="1"/>
          <p:nvPr/>
        </p:nvSpPr>
        <p:spPr>
          <a:xfrm>
            <a:off x="19023921" y="1611116"/>
            <a:ext cx="1292861" cy="901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type</a:t>
            </a:r>
          </a:p>
        </p:txBody>
      </p:sp>
      <p:sp>
        <p:nvSpPr>
          <p:cNvPr id="163" name="Atomic Vector"/>
          <p:cNvSpPr txBox="1"/>
          <p:nvPr/>
        </p:nvSpPr>
        <p:spPr>
          <a:xfrm>
            <a:off x="4617565" y="1536304"/>
            <a:ext cx="2103140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lang="en-GB" dirty="0"/>
              <a:t>Scalar</a:t>
            </a:r>
            <a:endParaRPr dirty="0"/>
          </a:p>
        </p:txBody>
      </p:sp>
      <p:pic>
        <p:nvPicPr>
          <p:cNvPr id="164" name="R-logo.001.png" descr="R-logo.001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16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0" name="type">
            <a:extLst>
              <a:ext uri="{FF2B5EF4-FFF2-40B4-BE49-F238E27FC236}">
                <a16:creationId xmlns:a16="http://schemas.microsoft.com/office/drawing/2014/main" id="{B4DAEFB2-80A5-4867-83CB-EFA3B45F5EB6}"/>
              </a:ext>
            </a:extLst>
          </p:cNvPr>
          <p:cNvSpPr txBox="1"/>
          <p:nvPr/>
        </p:nvSpPr>
        <p:spPr>
          <a:xfrm>
            <a:off x="8535737" y="4734387"/>
            <a:ext cx="11596236" cy="872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 algn="l"/>
            <a:r>
              <a:rPr lang="en-GB" dirty="0"/>
              <a:t>Vector with length = 1</a:t>
            </a:r>
            <a:endParaRPr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5D72001-178E-4464-BF9C-32D33EE5D45F}"/>
              </a:ext>
            </a:extLst>
          </p:cNvPr>
          <p:cNvSpPr/>
          <p:nvPr/>
        </p:nvSpPr>
        <p:spPr>
          <a:xfrm>
            <a:off x="107771" y="13159309"/>
            <a:ext cx="2428558" cy="549276"/>
          </a:xfrm>
          <a:prstGeom prst="rect">
            <a:avLst/>
          </a:prstGeom>
          <a:solidFill>
            <a:schemeClr val="bg1"/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5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4" name="type">
            <a:extLst>
              <a:ext uri="{FF2B5EF4-FFF2-40B4-BE49-F238E27FC236}">
                <a16:creationId xmlns:a16="http://schemas.microsoft.com/office/drawing/2014/main" id="{34DF10BE-51C6-4414-A728-249CE928FC94}"/>
              </a:ext>
            </a:extLst>
          </p:cNvPr>
          <p:cNvSpPr txBox="1"/>
          <p:nvPr/>
        </p:nvSpPr>
        <p:spPr>
          <a:xfrm>
            <a:off x="5669135" y="9544514"/>
            <a:ext cx="11596236" cy="16414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 algn="l"/>
            <a:r>
              <a:rPr lang="en-GB" dirty="0"/>
              <a:t>R indices start at 1</a:t>
            </a:r>
          </a:p>
          <a:p>
            <a:pPr algn="l"/>
            <a:r>
              <a:rPr lang="en-GB" dirty="0"/>
              <a:t>Extract elements with [  ]</a:t>
            </a:r>
          </a:p>
        </p:txBody>
      </p:sp>
    </p:spTree>
    <p:extLst>
      <p:ext uri="{BB962C8B-B14F-4D97-AF65-F5344CB8AC3E}">
        <p14:creationId xmlns:p14="http://schemas.microsoft.com/office/powerpoint/2010/main" val="10988634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0" name="Your Turn"/>
          <p:cNvSpPr txBox="1">
            <a:spLocks noGrp="1"/>
          </p:cNvSpPr>
          <p:nvPr>
            <p:ph type="title" idx="4294967295"/>
          </p:nvPr>
        </p:nvSpPr>
        <p:spPr>
          <a:xfrm>
            <a:off x="4833937" y="-731025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</a:t>
            </a:r>
          </a:p>
        </p:txBody>
      </p:sp>
      <p:sp>
        <p:nvSpPr>
          <p:cNvPr id="1701" name="Use rnorm() and a map function to make test results for three students. Save the result as tests.…"/>
          <p:cNvSpPr txBox="1">
            <a:spLocks noGrp="1"/>
          </p:cNvSpPr>
          <p:nvPr>
            <p:ph type="body" idx="4294967295"/>
          </p:nvPr>
        </p:nvSpPr>
        <p:spPr>
          <a:xfrm>
            <a:off x="358589" y="1714020"/>
            <a:ext cx="23778760" cy="11633425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708659" indent="-708659" defTabSz="543305">
              <a:spcBef>
                <a:spcPts val="900"/>
              </a:spcBef>
              <a:buSzPct val="100000"/>
              <a:buAutoNum type="arabicPeriod"/>
              <a:defRPr sz="4557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Use rnorm() and a map function to make test results for three students. Save the result as tests.</a:t>
            </a:r>
          </a:p>
          <a:p>
            <a:pPr marL="1761807" lvl="1" indent="-708659" defTabSz="543305">
              <a:spcBef>
                <a:spcPts val="400"/>
              </a:spcBef>
              <a:buSzPct val="100000"/>
              <a:defRPr sz="4557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Student 1 has 5 tests with a mean of 70 and a sd of 20</a:t>
            </a:r>
          </a:p>
          <a:p>
            <a:pPr marL="1761807" lvl="1" indent="-708659" defTabSz="543305">
              <a:spcBef>
                <a:spcPts val="400"/>
              </a:spcBef>
              <a:buSzPct val="100000"/>
              <a:defRPr sz="4557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Student 2 has 5 tests with a mean of 80 and a sd of 15</a:t>
            </a:r>
          </a:p>
          <a:p>
            <a:pPr marL="1761807" lvl="1" indent="-708659" defTabSz="543305">
              <a:spcBef>
                <a:spcPts val="1800"/>
              </a:spcBef>
              <a:buSzPct val="100000"/>
              <a:defRPr sz="4557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Student 3 has 5 tests with a mean of 90 and a sd of 15</a:t>
            </a:r>
          </a:p>
          <a:p>
            <a:pPr marL="708659" indent="-708659" defTabSz="543305">
              <a:spcBef>
                <a:spcPts val="900"/>
              </a:spcBef>
              <a:buSzPct val="100000"/>
              <a:buAutoNum type="arabicPeriod"/>
              <a:defRPr sz="4557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Use runif() and a map to make homework results for the students. Save the result as homeworks.</a:t>
            </a:r>
          </a:p>
          <a:p>
            <a:pPr marL="1761807" lvl="1" indent="-708659" defTabSz="543305">
              <a:spcBef>
                <a:spcPts val="400"/>
              </a:spcBef>
              <a:buClr>
                <a:srgbClr val="005493"/>
              </a:buClr>
              <a:buSzPct val="100000"/>
              <a:defRPr sz="4557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Student 1 has 5 homeworks with a min of 80 and a max of 95</a:t>
            </a:r>
          </a:p>
          <a:p>
            <a:pPr marL="1761807" lvl="1" indent="-708659" defTabSz="543305">
              <a:spcBef>
                <a:spcPts val="400"/>
              </a:spcBef>
              <a:buClr>
                <a:srgbClr val="005493"/>
              </a:buClr>
              <a:buSzPct val="100000"/>
              <a:defRPr sz="4557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Student 2 has 6 homeworks with a min of 75 and a max of 90</a:t>
            </a:r>
          </a:p>
          <a:p>
            <a:pPr marL="1761807" lvl="1" indent="-708659" defTabSz="543305">
              <a:spcBef>
                <a:spcPts val="1800"/>
              </a:spcBef>
              <a:buClr>
                <a:srgbClr val="005493"/>
              </a:buClr>
              <a:buSzPct val="100000"/>
              <a:defRPr sz="4557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Student 3 has 7 homeworks with a min of 70 and a max of 100</a:t>
            </a:r>
          </a:p>
          <a:p>
            <a:pPr marL="708659" indent="-708659" defTabSz="543305">
              <a:spcBef>
                <a:spcPts val="1800"/>
              </a:spcBef>
              <a:buSzPct val="100000"/>
              <a:buAutoNum type="arabicPeriod"/>
              <a:defRPr sz="4557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Compute the grade for each student  a student's grade is 0.8 * the average test score plus 0.2 * the average homework score. Save the result as grades.</a:t>
            </a:r>
          </a:p>
          <a:p>
            <a:pPr marL="708659" indent="-708659" defTabSz="543305">
              <a:spcBef>
                <a:spcPts val="900"/>
              </a:spcBef>
              <a:buSzPct val="100000"/>
              <a:buAutoNum type="arabicPeriod"/>
              <a:defRPr sz="4557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Use purrr functions and tibble() to turn each element of grades into a tibble with one row and one column. Then use a purrr function and write_csv() to save the tibbles to your working directory as "student1.csv", "student2.csv", "student3.csv".</a:t>
            </a:r>
          </a:p>
        </p:txBody>
      </p:sp>
      <p:pic>
        <p:nvPicPr>
          <p:cNvPr id="1702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410839" y="303570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0000000" fill="hold"/>
                                        <p:tgtEl>
                                          <p:spTgt spid="170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702"/>
                </p:tgtEl>
              </p:cMediaNode>
            </p:video>
          </p:childTnLst>
        </p:cTn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1705" name="Rectangle"/>
          <p:cNvSpPr/>
          <p:nvPr/>
        </p:nvSpPr>
        <p:spPr>
          <a:xfrm>
            <a:off x="1370474" y="691937"/>
            <a:ext cx="21643053" cy="2280909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706" name="tests &lt;-…"/>
          <p:cNvSpPr txBox="1"/>
          <p:nvPr/>
        </p:nvSpPr>
        <p:spPr>
          <a:xfrm>
            <a:off x="1625673" y="795105"/>
            <a:ext cx="20896496" cy="20745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tests &lt;- 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map2(list(70, 80, 90), list(20, 15, 15),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rnorm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n = 5)</a:t>
            </a:r>
          </a:p>
        </p:txBody>
      </p:sp>
      <p:sp>
        <p:nvSpPr>
          <p:cNvPr id="1707" name="Rectangle"/>
          <p:cNvSpPr/>
          <p:nvPr/>
        </p:nvSpPr>
        <p:spPr>
          <a:xfrm>
            <a:off x="1370474" y="3519314"/>
            <a:ext cx="21643053" cy="5253654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708" name="homeworks &lt;-…"/>
          <p:cNvSpPr txBox="1"/>
          <p:nvPr/>
        </p:nvSpPr>
        <p:spPr>
          <a:xfrm>
            <a:off x="1625673" y="3622482"/>
            <a:ext cx="20896496" cy="50473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latin typeface="Courier New" panose="02070309020205020404" pitchFamily="49" charset="0"/>
                <a:cs typeface="Courier New" panose="02070309020205020404" pitchFamily="49" charset="0"/>
              </a:rPr>
              <a:t>homeworks &lt;-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latin typeface="Courier New" panose="02070309020205020404" pitchFamily="49" charset="0"/>
                <a:cs typeface="Courier New" panose="02070309020205020404" pitchFamily="49" charset="0"/>
              </a:rPr>
              <a:t>  list(n = list(5, 6, 7), 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latin typeface="Courier New" panose="02070309020205020404" pitchFamily="49" charset="0"/>
                <a:cs typeface="Courier New" panose="02070309020205020404" pitchFamily="49" charset="0"/>
              </a:rPr>
              <a:t>       min = list(80, 75, 70), 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latin typeface="Courier New" panose="02070309020205020404" pitchFamily="49" charset="0"/>
                <a:cs typeface="Courier New" panose="02070309020205020404" pitchFamily="49" charset="0"/>
              </a:rPr>
              <a:t>       max = list(95, 90, 100)) %&gt;%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latin typeface="Courier New" panose="02070309020205020404" pitchFamily="49" charset="0"/>
                <a:cs typeface="Courier New" panose="02070309020205020404" pitchFamily="49" charset="0"/>
              </a:rPr>
              <a:t>  pmap(runif)</a:t>
            </a:r>
          </a:p>
        </p:txBody>
      </p:sp>
      <p:sp>
        <p:nvSpPr>
          <p:cNvPr id="1709" name="Rectangle"/>
          <p:cNvSpPr/>
          <p:nvPr/>
        </p:nvSpPr>
        <p:spPr>
          <a:xfrm>
            <a:off x="1370474" y="9428953"/>
            <a:ext cx="21643053" cy="3311656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710" name="grades &lt;-…"/>
          <p:cNvSpPr txBox="1"/>
          <p:nvPr/>
        </p:nvSpPr>
        <p:spPr>
          <a:xfrm>
            <a:off x="1625673" y="9532122"/>
            <a:ext cx="21132654" cy="31053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latin typeface="Courier New" panose="02070309020205020404" pitchFamily="49" charset="0"/>
                <a:cs typeface="Courier New" panose="02070309020205020404" pitchFamily="49" charset="0"/>
              </a:rPr>
              <a:t>grades &lt;- 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latin typeface="Courier New" panose="02070309020205020404" pitchFamily="49" charset="0"/>
                <a:cs typeface="Courier New" panose="02070309020205020404" pitchFamily="49" charset="0"/>
              </a:rPr>
              <a:t>  map2(tests, homeworks, 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latin typeface="Courier New" panose="02070309020205020404" pitchFamily="49" charset="0"/>
                <a:cs typeface="Courier New" panose="02070309020205020404" pitchFamily="49" charset="0"/>
              </a:rPr>
              <a:t>       function(x, y) .8 * mean(x) + .2 * mean(y))</a:t>
            </a:r>
          </a:p>
        </p:txBody>
      </p:sp>
    </p:spTree>
  </p:cSld>
  <p:clrMapOvr>
    <a:masterClrMapping/>
  </p:clrMapOvr>
  <p:transition spd="med"/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1713" name="Rectangle"/>
          <p:cNvSpPr/>
          <p:nvPr/>
        </p:nvSpPr>
        <p:spPr>
          <a:xfrm>
            <a:off x="1370474" y="2673875"/>
            <a:ext cx="21643053" cy="8368250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714" name="filenames &lt;-…"/>
          <p:cNvSpPr txBox="1"/>
          <p:nvPr/>
        </p:nvSpPr>
        <p:spPr>
          <a:xfrm>
            <a:off x="1625673" y="2777043"/>
            <a:ext cx="20896496" cy="80062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filenames &lt;- 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list("student1.csv", 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   "student2.csv", 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   "student3.csv")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grades %&gt;%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map(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tibble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%&gt;% 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walk2(filenames,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write_csv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</p:spTree>
  </p:cSld>
  <p:clrMapOvr>
    <a:masterClrMapping/>
  </p:clrMapOvr>
  <p:transition spd="med"/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78AAD6"/>
            </a:gs>
            <a:gs pos="51575">
              <a:srgbClr val="78AAD6"/>
            </a:gs>
            <a:gs pos="100000">
              <a:srgbClr val="5C92C0"/>
            </a:gs>
            <a:gs pos="100000">
              <a:srgbClr val="407AAA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6" name="List columns"/>
          <p:cNvSpPr txBox="1">
            <a:spLocks noGrp="1"/>
          </p:cNvSpPr>
          <p:nvPr>
            <p:ph type="title"/>
          </p:nvPr>
        </p:nvSpPr>
        <p:spPr>
          <a:xfrm>
            <a:off x="831199" y="4374554"/>
            <a:ext cx="22721602" cy="4966892"/>
          </a:xfrm>
          <a:prstGeom prst="rect">
            <a:avLst/>
          </a:prstGeom>
        </p:spPr>
        <p:txBody>
          <a:bodyPr/>
          <a:lstStyle>
            <a:lvl1pPr>
              <a:defRPr sz="20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List columns</a:t>
            </a:r>
          </a:p>
        </p:txBody>
      </p:sp>
      <p:pic>
        <p:nvPicPr>
          <p:cNvPr id="1717" name="image2.png" descr="image2.png"/>
          <p:cNvPicPr>
            <a:picLocks noChangeAspect="1"/>
          </p:cNvPicPr>
          <p:nvPr/>
        </p:nvPicPr>
        <p:blipFill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45533" y="7107732"/>
            <a:ext cx="7624268" cy="76242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7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-45854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Quiz</a:t>
            </a:r>
          </a:p>
        </p:txBody>
      </p:sp>
      <p:sp>
        <p:nvSpPr>
          <p:cNvPr id="1778" name="If you one of the elements of a list can be another list,…"/>
          <p:cNvSpPr txBox="1">
            <a:spLocks noGrp="1"/>
          </p:cNvSpPr>
          <p:nvPr>
            <p:ph type="body" sz="quarter" idx="4294967295"/>
          </p:nvPr>
        </p:nvSpPr>
        <p:spPr>
          <a:xfrm>
            <a:off x="1445226" y="2756773"/>
            <a:ext cx="21493548" cy="2501547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algn="ctr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If you one of the elements of a list can be another list,</a:t>
            </a:r>
          </a:p>
          <a:p>
            <a:pPr marL="0" indent="0" algn="ctr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can one of the columns of a data frame be another  list?</a:t>
            </a:r>
          </a:p>
        </p:txBody>
      </p:sp>
      <p:grpSp>
        <p:nvGrpSpPr>
          <p:cNvPr id="1781" name="Group"/>
          <p:cNvGrpSpPr/>
          <p:nvPr/>
        </p:nvGrpSpPr>
        <p:grpSpPr>
          <a:xfrm>
            <a:off x="12871116" y="6561603"/>
            <a:ext cx="9348254" cy="5080439"/>
            <a:chOff x="38100" y="-1"/>
            <a:chExt cx="9348251" cy="5080437"/>
          </a:xfrm>
        </p:grpSpPr>
        <p:graphicFrame>
          <p:nvGraphicFramePr>
            <p:cNvPr id="1779" name="Table"/>
            <p:cNvGraphicFramePr/>
            <p:nvPr/>
          </p:nvGraphicFramePr>
          <p:xfrm>
            <a:off x="38100" y="1270437"/>
            <a:ext cx="9348251" cy="3809999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1716184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2163626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5468444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</a:tblGrid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num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40774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lnSpc>
                            <a:spcPct val="80000"/>
                          </a:lnSpc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cha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407AAA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lnSpc>
                            <a:spcPct val="60000"/>
                          </a:lnSpc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listcol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91919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9BBC7C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"one"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2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9BBC7C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"two"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c("1", "two", "FALSE")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3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9BBC7C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"three"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FALSE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</a:tbl>
            </a:graphicData>
          </a:graphic>
        </p:graphicFrame>
        <p:sp>
          <p:nvSpPr>
            <p:cNvPr id="1780" name="data frame"/>
            <p:cNvSpPr txBox="1"/>
            <p:nvPr/>
          </p:nvSpPr>
          <p:spPr>
            <a:xfrm>
              <a:off x="2936767" y="-1"/>
              <a:ext cx="3550921" cy="1054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6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data frame</a:t>
              </a:r>
            </a:p>
          </p:txBody>
        </p:sp>
      </p:grpSp>
      <p:sp>
        <p:nvSpPr>
          <p:cNvPr id="1782" name="="/>
          <p:cNvSpPr txBox="1"/>
          <p:nvPr/>
        </p:nvSpPr>
        <p:spPr>
          <a:xfrm>
            <a:off x="11525045" y="8276323"/>
            <a:ext cx="745491" cy="168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=</a:t>
            </a:r>
          </a:p>
        </p:txBody>
      </p:sp>
      <p:grpSp>
        <p:nvGrpSpPr>
          <p:cNvPr id="1824" name="Group"/>
          <p:cNvGrpSpPr/>
          <p:nvPr/>
        </p:nvGrpSpPr>
        <p:grpSpPr>
          <a:xfrm>
            <a:off x="2114883" y="5198279"/>
            <a:ext cx="8842752" cy="7845189"/>
            <a:chOff x="0" y="0"/>
            <a:chExt cx="8842751" cy="7845187"/>
          </a:xfrm>
        </p:grpSpPr>
        <p:grpSp>
          <p:nvGrpSpPr>
            <p:cNvPr id="1822" name="Group"/>
            <p:cNvGrpSpPr/>
            <p:nvPr/>
          </p:nvGrpSpPr>
          <p:grpSpPr>
            <a:xfrm>
              <a:off x="0" y="0"/>
              <a:ext cx="8842752" cy="7845188"/>
              <a:chOff x="0" y="0"/>
              <a:chExt cx="8842751" cy="7845187"/>
            </a:xfrm>
          </p:grpSpPr>
          <p:sp>
            <p:nvSpPr>
              <p:cNvPr id="1783" name="List"/>
              <p:cNvSpPr txBox="1"/>
              <p:nvPr/>
            </p:nvSpPr>
            <p:spPr>
              <a:xfrm>
                <a:off x="3804535" y="-1"/>
                <a:ext cx="1233679" cy="10541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6000"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t>List</a:t>
                </a:r>
              </a:p>
            </p:txBody>
          </p:sp>
          <p:sp>
            <p:nvSpPr>
              <p:cNvPr id="1784" name="Rectangle"/>
              <p:cNvSpPr/>
              <p:nvPr/>
            </p:nvSpPr>
            <p:spPr>
              <a:xfrm>
                <a:off x="138920" y="1327306"/>
                <a:ext cx="6206113" cy="1454034"/>
              </a:xfrm>
              <a:prstGeom prst="rect">
                <a:avLst/>
              </a:prstGeom>
              <a:solidFill>
                <a:srgbClr val="9BBC7C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785" name="double"/>
              <p:cNvSpPr txBox="1"/>
              <p:nvPr/>
            </p:nvSpPr>
            <p:spPr>
              <a:xfrm>
                <a:off x="6977911" y="1758491"/>
                <a:ext cx="1340675" cy="60881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>
                  <a:defRPr sz="3500">
                    <a:solidFill>
                      <a:srgbClr val="9CBE7E"/>
                    </a:solidFill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t>double</a:t>
                </a:r>
              </a:p>
            </p:txBody>
          </p:sp>
          <p:sp>
            <p:nvSpPr>
              <p:cNvPr id="1786" name="Rounded Rectangle"/>
              <p:cNvSpPr/>
              <p:nvPr/>
            </p:nvSpPr>
            <p:spPr>
              <a:xfrm>
                <a:off x="0" y="1177352"/>
                <a:ext cx="8842752" cy="1736793"/>
              </a:xfrm>
              <a:prstGeom prst="roundRect">
                <a:avLst>
                  <a:gd name="adj" fmla="val 15000"/>
                </a:avLst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787" name="Line"/>
              <p:cNvSpPr/>
              <p:nvPr/>
            </p:nvSpPr>
            <p:spPr>
              <a:xfrm flipV="1">
                <a:off x="2210646" y="1305832"/>
                <a:ext cx="1" cy="1471184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custDash>
                  <a:ds d="200000" sp="200000"/>
                </a:custDash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788" name="Line"/>
              <p:cNvSpPr/>
              <p:nvPr/>
            </p:nvSpPr>
            <p:spPr>
              <a:xfrm flipV="1">
                <a:off x="4268970" y="1314481"/>
                <a:ext cx="1" cy="1471183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custDash>
                  <a:ds d="200000" sp="200000"/>
                </a:custDash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789" name="1"/>
              <p:cNvSpPr txBox="1"/>
              <p:nvPr/>
            </p:nvSpPr>
            <p:spPr>
              <a:xfrm>
                <a:off x="137184" y="1745666"/>
                <a:ext cx="2074249" cy="60881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>
                  <a:defRPr sz="4800"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t>1</a:t>
                </a:r>
              </a:p>
            </p:txBody>
          </p:sp>
          <p:sp>
            <p:nvSpPr>
              <p:cNvPr id="1790" name="2"/>
              <p:cNvSpPr txBox="1"/>
              <p:nvPr/>
            </p:nvSpPr>
            <p:spPr>
              <a:xfrm>
                <a:off x="2220386" y="1745666"/>
                <a:ext cx="2043179" cy="60881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>
                  <a:defRPr sz="4800"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t>2</a:t>
                </a:r>
              </a:p>
            </p:txBody>
          </p:sp>
          <p:sp>
            <p:nvSpPr>
              <p:cNvPr id="1791" name="3"/>
              <p:cNvSpPr txBox="1"/>
              <p:nvPr/>
            </p:nvSpPr>
            <p:spPr>
              <a:xfrm>
                <a:off x="4268971" y="1745666"/>
                <a:ext cx="2074248" cy="60881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>
                  <a:defRPr sz="4800"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t>3</a:t>
                </a:r>
              </a:p>
            </p:txBody>
          </p:sp>
          <p:sp>
            <p:nvSpPr>
              <p:cNvPr id="1792" name="Rounded Rectangle"/>
              <p:cNvSpPr/>
              <p:nvPr/>
            </p:nvSpPr>
            <p:spPr>
              <a:xfrm>
                <a:off x="0" y="4638711"/>
                <a:ext cx="8842752" cy="3206477"/>
              </a:xfrm>
              <a:prstGeom prst="roundRect">
                <a:avLst>
                  <a:gd name="adj" fmla="val 8125"/>
                </a:avLst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793" name="Rounded Rectangle"/>
              <p:cNvSpPr/>
              <p:nvPr/>
            </p:nvSpPr>
            <p:spPr>
              <a:xfrm>
                <a:off x="0" y="2905879"/>
                <a:ext cx="8842752" cy="1736793"/>
              </a:xfrm>
              <a:prstGeom prst="roundRect">
                <a:avLst>
                  <a:gd name="adj" fmla="val 15000"/>
                </a:avLst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794" name="Rectangle"/>
              <p:cNvSpPr/>
              <p:nvPr/>
            </p:nvSpPr>
            <p:spPr>
              <a:xfrm>
                <a:off x="130345" y="3043008"/>
                <a:ext cx="6223263" cy="1454034"/>
              </a:xfrm>
              <a:prstGeom prst="rect">
                <a:avLst/>
              </a:prstGeom>
              <a:solidFill>
                <a:srgbClr val="78AAD6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795" name="Line"/>
              <p:cNvSpPr/>
              <p:nvPr/>
            </p:nvSpPr>
            <p:spPr>
              <a:xfrm flipV="1">
                <a:off x="2210646" y="3034359"/>
                <a:ext cx="1" cy="1471183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custDash>
                  <a:ds d="200000" sp="200000"/>
                </a:custDash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796" name="Line"/>
              <p:cNvSpPr/>
              <p:nvPr/>
            </p:nvSpPr>
            <p:spPr>
              <a:xfrm flipV="1">
                <a:off x="4268971" y="3043008"/>
                <a:ext cx="1" cy="1471183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custDash>
                  <a:ds d="200000" sp="200000"/>
                </a:custDash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797" name="character"/>
              <p:cNvSpPr txBox="1"/>
              <p:nvPr/>
            </p:nvSpPr>
            <p:spPr>
              <a:xfrm>
                <a:off x="6757968" y="3474193"/>
                <a:ext cx="1780564" cy="60881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>
                  <a:defRPr sz="3500">
                    <a:solidFill>
                      <a:srgbClr val="78AAD6"/>
                    </a:solidFill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t>character</a:t>
                </a:r>
              </a:p>
            </p:txBody>
          </p:sp>
          <p:sp>
            <p:nvSpPr>
              <p:cNvPr id="1798" name="&quot;one&quot;"/>
              <p:cNvSpPr txBox="1"/>
              <p:nvPr/>
            </p:nvSpPr>
            <p:spPr>
              <a:xfrm>
                <a:off x="137184" y="3474193"/>
                <a:ext cx="2074249" cy="60881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>
                  <a:defRPr sz="4800"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t>"one"</a:t>
                </a:r>
              </a:p>
            </p:txBody>
          </p:sp>
          <p:sp>
            <p:nvSpPr>
              <p:cNvPr id="1799" name="&quot;two&quot;"/>
              <p:cNvSpPr txBox="1"/>
              <p:nvPr/>
            </p:nvSpPr>
            <p:spPr>
              <a:xfrm>
                <a:off x="2220386" y="3474193"/>
                <a:ext cx="2043179" cy="60881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>
                  <a:defRPr sz="4800"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t>"two"</a:t>
                </a:r>
              </a:p>
            </p:txBody>
          </p:sp>
          <p:sp>
            <p:nvSpPr>
              <p:cNvPr id="1800" name="&quot;three&quot;"/>
              <p:cNvSpPr txBox="1"/>
              <p:nvPr/>
            </p:nvSpPr>
            <p:spPr>
              <a:xfrm>
                <a:off x="4268971" y="3474193"/>
                <a:ext cx="2074248" cy="60881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>
                  <a:defRPr sz="4800"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t>"three"</a:t>
                </a:r>
              </a:p>
            </p:txBody>
          </p:sp>
          <p:grpSp>
            <p:nvGrpSpPr>
              <p:cNvPr id="1820" name="Group"/>
              <p:cNvGrpSpPr/>
              <p:nvPr/>
            </p:nvGrpSpPr>
            <p:grpSpPr>
              <a:xfrm>
                <a:off x="191034" y="4780183"/>
                <a:ext cx="5009375" cy="2947167"/>
                <a:chOff x="0" y="0"/>
                <a:chExt cx="5009374" cy="2947166"/>
              </a:xfrm>
            </p:grpSpPr>
            <p:grpSp>
              <p:nvGrpSpPr>
                <p:cNvPr id="1804" name="Group"/>
                <p:cNvGrpSpPr/>
                <p:nvPr/>
              </p:nvGrpSpPr>
              <p:grpSpPr>
                <a:xfrm>
                  <a:off x="0" y="0"/>
                  <a:ext cx="2514357" cy="983885"/>
                  <a:chOff x="0" y="0"/>
                  <a:chExt cx="2514356" cy="983884"/>
                </a:xfrm>
              </p:grpSpPr>
              <p:sp>
                <p:nvSpPr>
                  <p:cNvPr id="1801" name="Rectangle"/>
                  <p:cNvSpPr/>
                  <p:nvPr/>
                </p:nvSpPr>
                <p:spPr>
                  <a:xfrm>
                    <a:off x="78697" y="87387"/>
                    <a:ext cx="1177943" cy="823704"/>
                  </a:xfrm>
                  <a:prstGeom prst="rect">
                    <a:avLst/>
                  </a:prstGeom>
                  <a:solidFill>
                    <a:srgbClr val="9BBC7C"/>
                  </a:solidFill>
                  <a:ln w="25400" cap="flat">
                    <a:solidFill>
                      <a:srgbClr val="00000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40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  <p:sp>
                <p:nvSpPr>
                  <p:cNvPr id="1802" name="double"/>
                  <p:cNvSpPr txBox="1"/>
                  <p:nvPr/>
                </p:nvSpPr>
                <p:spPr>
                  <a:xfrm>
                    <a:off x="1461678" y="319497"/>
                    <a:ext cx="759486" cy="344890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xmlns="" val="1"/>
                    </a:ext>
                  </a:extLst>
                </p:spPr>
                <p:txBody>
                  <a:bodyPr wrap="square" lIns="0" tIns="0" rIns="0" bIns="0" numCol="1" anchor="ctr">
                    <a:noAutofit/>
                  </a:bodyPr>
                  <a:lstStyle>
                    <a:lvl1pPr>
                      <a:defRPr sz="2000">
                        <a:solidFill>
                          <a:srgbClr val="9CBE7E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defRPr>
                    </a:lvl1pPr>
                  </a:lstStyle>
                  <a:p>
                    <a:r>
                      <a:t>double</a:t>
                    </a:r>
                  </a:p>
                </p:txBody>
              </p:sp>
              <p:sp>
                <p:nvSpPr>
                  <p:cNvPr id="1803" name="Rounded Rectangle"/>
                  <p:cNvSpPr/>
                  <p:nvPr/>
                </p:nvSpPr>
                <p:spPr>
                  <a:xfrm>
                    <a:off x="0" y="0"/>
                    <a:ext cx="2514357" cy="983885"/>
                  </a:xfrm>
                  <a:prstGeom prst="roundRect">
                    <a:avLst>
                      <a:gd name="adj" fmla="val 15000"/>
                    </a:avLst>
                  </a:prstGeom>
                  <a:noFill/>
                  <a:ln w="38100" cap="flat">
                    <a:solidFill>
                      <a:srgbClr val="00000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71437" tIns="71437" rIns="71437" bIns="71437" numCol="1" anchor="ctr">
                    <a:noAutofit/>
                  </a:bodyPr>
                  <a:lstStyle/>
                  <a:p>
                    <a:pPr>
                      <a:defRPr sz="56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</p:grpSp>
            <p:grpSp>
              <p:nvGrpSpPr>
                <p:cNvPr id="1809" name="Group"/>
                <p:cNvGrpSpPr/>
                <p:nvPr/>
              </p:nvGrpSpPr>
              <p:grpSpPr>
                <a:xfrm>
                  <a:off x="0" y="1963282"/>
                  <a:ext cx="2514357" cy="983885"/>
                  <a:chOff x="0" y="0"/>
                  <a:chExt cx="2514356" cy="983884"/>
                </a:xfrm>
              </p:grpSpPr>
              <p:sp>
                <p:nvSpPr>
                  <p:cNvPr id="1805" name="Rounded Rectangle"/>
                  <p:cNvSpPr/>
                  <p:nvPr/>
                </p:nvSpPr>
                <p:spPr>
                  <a:xfrm>
                    <a:off x="0" y="0"/>
                    <a:ext cx="2514357" cy="983885"/>
                  </a:xfrm>
                  <a:prstGeom prst="roundRect">
                    <a:avLst>
                      <a:gd name="adj" fmla="val 15000"/>
                    </a:avLst>
                  </a:prstGeom>
                  <a:noFill/>
                  <a:ln w="38100" cap="flat">
                    <a:solidFill>
                      <a:srgbClr val="00000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71437" tIns="71437" rIns="71437" bIns="71437" numCol="1" anchor="ctr">
                    <a:noAutofit/>
                  </a:bodyPr>
                  <a:lstStyle/>
                  <a:p>
                    <a:pPr>
                      <a:defRPr sz="56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  <p:sp>
                <p:nvSpPr>
                  <p:cNvPr id="1806" name="Rectangle"/>
                  <p:cNvSpPr/>
                  <p:nvPr/>
                </p:nvSpPr>
                <p:spPr>
                  <a:xfrm>
                    <a:off x="78697" y="82509"/>
                    <a:ext cx="1182801" cy="823703"/>
                  </a:xfrm>
                  <a:prstGeom prst="rect">
                    <a:avLst/>
                  </a:prstGeom>
                  <a:solidFill>
                    <a:srgbClr val="C0C0C0"/>
                  </a:solidFill>
                  <a:ln w="25400" cap="flat">
                    <a:solidFill>
                      <a:srgbClr val="00000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40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  <p:sp>
                <p:nvSpPr>
                  <p:cNvPr id="1807" name="logical"/>
                  <p:cNvSpPr txBox="1"/>
                  <p:nvPr/>
                </p:nvSpPr>
                <p:spPr>
                  <a:xfrm>
                    <a:off x="1484387" y="326773"/>
                    <a:ext cx="714068" cy="344890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xmlns="" val="1"/>
                    </a:ext>
                  </a:extLst>
                </p:spPr>
                <p:txBody>
                  <a:bodyPr wrap="square" lIns="0" tIns="0" rIns="0" bIns="0" numCol="1" anchor="ctr">
                    <a:noAutofit/>
                  </a:bodyPr>
                  <a:lstStyle>
                    <a:lvl1pPr>
                      <a:defRPr sz="2000">
                        <a:solidFill>
                          <a:srgbClr val="C0C0C0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defRPr>
                    </a:lvl1pPr>
                  </a:lstStyle>
                  <a:p>
                    <a:r>
                      <a:t>logical</a:t>
                    </a:r>
                  </a:p>
                </p:txBody>
              </p:sp>
              <p:sp>
                <p:nvSpPr>
                  <p:cNvPr id="1808" name="FALSE"/>
                  <p:cNvSpPr txBox="1"/>
                  <p:nvPr/>
                </p:nvSpPr>
                <p:spPr>
                  <a:xfrm>
                    <a:off x="73839" y="326773"/>
                    <a:ext cx="1157452" cy="344890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xmlns="" val="1"/>
                    </a:ext>
                  </a:extLst>
                </p:spPr>
                <p:txBody>
                  <a:bodyPr wrap="square" lIns="0" tIns="0" rIns="0" bIns="0" numCol="1" anchor="ctr">
                    <a:noAutofit/>
                  </a:bodyPr>
                  <a:lstStyle>
                    <a:lvl1pPr>
                      <a:defRPr sz="2500">
                        <a:latin typeface="Source Sans Pro"/>
                        <a:ea typeface="Source Sans Pro"/>
                        <a:cs typeface="Source Sans Pro"/>
                        <a:sym typeface="Source Sans Pro"/>
                      </a:defRPr>
                    </a:lvl1pPr>
                  </a:lstStyle>
                  <a:p>
                    <a:r>
                      <a:t>FALSE</a:t>
                    </a:r>
                  </a:p>
                </p:txBody>
              </p:sp>
            </p:grpSp>
            <p:grpSp>
              <p:nvGrpSpPr>
                <p:cNvPr id="1819" name="Group"/>
                <p:cNvGrpSpPr/>
                <p:nvPr/>
              </p:nvGrpSpPr>
              <p:grpSpPr>
                <a:xfrm>
                  <a:off x="0" y="981641"/>
                  <a:ext cx="5009375" cy="983885"/>
                  <a:chOff x="0" y="0"/>
                  <a:chExt cx="5009374" cy="983884"/>
                </a:xfrm>
              </p:grpSpPr>
              <p:sp>
                <p:nvSpPr>
                  <p:cNvPr id="1810" name="Rounded Rectangle"/>
                  <p:cNvSpPr/>
                  <p:nvPr/>
                </p:nvSpPr>
                <p:spPr>
                  <a:xfrm>
                    <a:off x="0" y="0"/>
                    <a:ext cx="5009375" cy="983885"/>
                  </a:xfrm>
                  <a:prstGeom prst="roundRect">
                    <a:avLst>
                      <a:gd name="adj" fmla="val 15000"/>
                    </a:avLst>
                  </a:prstGeom>
                  <a:noFill/>
                  <a:ln w="38100" cap="flat">
                    <a:solidFill>
                      <a:srgbClr val="00000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71437" tIns="71437" rIns="71437" bIns="71437" numCol="1" anchor="ctr">
                    <a:noAutofit/>
                  </a:bodyPr>
                  <a:lstStyle/>
                  <a:p>
                    <a:pPr>
                      <a:defRPr sz="56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  <p:grpSp>
                <p:nvGrpSpPr>
                  <p:cNvPr id="1818" name="Group"/>
                  <p:cNvGrpSpPr/>
                  <p:nvPr/>
                </p:nvGrpSpPr>
                <p:grpSpPr>
                  <a:xfrm>
                    <a:off x="73839" y="72783"/>
                    <a:ext cx="4763197" cy="838318"/>
                    <a:chOff x="0" y="0"/>
                    <a:chExt cx="4763195" cy="838317"/>
                  </a:xfrm>
                </p:grpSpPr>
                <p:sp>
                  <p:nvSpPr>
                    <p:cNvPr id="1811" name="Rectangle"/>
                    <p:cNvSpPr/>
                    <p:nvPr/>
                  </p:nvSpPr>
                  <p:spPr>
                    <a:xfrm>
                      <a:off x="0" y="4899"/>
                      <a:ext cx="3525447" cy="823703"/>
                    </a:xfrm>
                    <a:prstGeom prst="rect">
                      <a:avLst/>
                    </a:prstGeom>
                    <a:solidFill>
                      <a:srgbClr val="78AAD6"/>
                    </a:solidFill>
                    <a:ln w="25400" cap="flat">
                      <a:solidFill>
                        <a:srgbClr val="000000"/>
                      </a:solidFill>
                      <a:prstDash val="solid"/>
                      <a:miter lim="400000"/>
                    </a:ln>
                    <a:effectLst/>
                  </p:spPr>
                  <p:txBody>
                    <a:bodyPr wrap="square" lIns="50800" tIns="50800" rIns="50800" bIns="50800" numCol="1" anchor="ctr">
                      <a:noAutofit/>
                    </a:bodyPr>
                    <a:lstStyle/>
                    <a:p>
                      <a:pPr>
                        <a:defRPr sz="4000">
                          <a:solidFill>
                            <a:srgbClr val="FFFFFF"/>
                          </a:solidFill>
                          <a:effectLst>
                            <a:outerShdw blurRad="38100" dist="12700" dir="5400000" rotWithShape="0">
                              <a:srgbClr val="000000">
                                <a:alpha val="50000"/>
                              </a:srgbClr>
                            </a:outerShdw>
                          </a:effectLst>
                        </a:defRPr>
                      </a:pPr>
                      <a:endParaRPr/>
                    </a:p>
                  </p:txBody>
                </p:sp>
                <p:sp>
                  <p:nvSpPr>
                    <p:cNvPr id="1812" name="Line"/>
                    <p:cNvSpPr/>
                    <p:nvPr/>
                  </p:nvSpPr>
                  <p:spPr>
                    <a:xfrm flipV="1">
                      <a:off x="1178480" y="0"/>
                      <a:ext cx="1" cy="833418"/>
                    </a:xfrm>
                    <a:prstGeom prst="line">
                      <a:avLst/>
                    </a:prstGeom>
                    <a:noFill/>
                    <a:ln w="38100" cap="flat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>
                    <a:effectLst/>
                  </p:spPr>
                  <p:txBody>
                    <a:bodyPr wrap="square" lIns="0" tIns="0" rIns="0" bIns="0" numCol="1" anchor="t">
                      <a:noAutofit/>
                    </a:bodyPr>
                    <a:lstStyle/>
                    <a:p>
                      <a:pPr>
                        <a:defRPr sz="5600">
                          <a:solidFill>
                            <a:srgbClr val="FFFFFF"/>
                          </a:solidFill>
                          <a:effectLst>
                            <a:outerShdw blurRad="38100" dist="12700" dir="5400000" rotWithShape="0">
                              <a:srgbClr val="000000">
                                <a:alpha val="50000"/>
                              </a:srgbClr>
                            </a:outerShdw>
                          </a:effectLst>
                        </a:defRPr>
                      </a:pPr>
                      <a:endParaRPr/>
                    </a:p>
                  </p:txBody>
                </p:sp>
                <p:sp>
                  <p:nvSpPr>
                    <p:cNvPr id="1813" name="Line"/>
                    <p:cNvSpPr/>
                    <p:nvPr/>
                  </p:nvSpPr>
                  <p:spPr>
                    <a:xfrm flipV="1">
                      <a:off x="2344511" y="4899"/>
                      <a:ext cx="1" cy="833419"/>
                    </a:xfrm>
                    <a:prstGeom prst="line">
                      <a:avLst/>
                    </a:prstGeom>
                    <a:noFill/>
                    <a:ln w="38100" cap="flat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>
                    <a:effectLst/>
                  </p:spPr>
                  <p:txBody>
                    <a:bodyPr wrap="square" lIns="0" tIns="0" rIns="0" bIns="0" numCol="1" anchor="t">
                      <a:noAutofit/>
                    </a:bodyPr>
                    <a:lstStyle/>
                    <a:p>
                      <a:pPr>
                        <a:defRPr sz="5600">
                          <a:solidFill>
                            <a:srgbClr val="FFFFFF"/>
                          </a:solidFill>
                          <a:effectLst>
                            <a:outerShdw blurRad="38100" dist="12700" dir="5400000" rotWithShape="0">
                              <a:srgbClr val="000000">
                                <a:alpha val="50000"/>
                              </a:srgbClr>
                            </a:outerShdw>
                          </a:effectLst>
                        </a:defRPr>
                      </a:pPr>
                      <a:endParaRPr/>
                    </a:p>
                  </p:txBody>
                </p:sp>
                <p:sp>
                  <p:nvSpPr>
                    <p:cNvPr id="1814" name="character"/>
                    <p:cNvSpPr txBox="1"/>
                    <p:nvPr/>
                  </p:nvSpPr>
                  <p:spPr>
                    <a:xfrm>
                      <a:off x="3713207" y="249163"/>
                      <a:ext cx="1049989" cy="344890"/>
                    </a:xfrm>
                    <a:prstGeom prst="rect">
                      <a:avLst/>
                    </a:prstGeom>
                    <a:noFill/>
                    <a:ln w="12700" cap="flat">
                      <a:noFill/>
                      <a:miter lim="400000"/>
                    </a:ln>
                    <a:effectLst/>
                    <a:extLst>
                      <a:ext uri="{C572A759-6A51-4108-AA02-DFA0A04FC94B}">
                        <ma14:wrappingTextBoxFlag xmlns:ma14="http://schemas.microsoft.com/office/mac/drawingml/2011/main" xmlns="" val="1"/>
                      </a:ext>
                    </a:extLst>
                  </p:spPr>
                  <p:txBody>
                    <a:bodyPr wrap="square" lIns="0" tIns="0" rIns="0" bIns="0" numCol="1" anchor="ctr">
                      <a:noAutofit/>
                    </a:bodyPr>
                    <a:lstStyle>
                      <a:lvl1pPr>
                        <a:defRPr sz="2000">
                          <a:solidFill>
                            <a:srgbClr val="78AAD6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lvl1pPr>
                    </a:lstStyle>
                    <a:p>
                      <a:r>
                        <a:t>character</a:t>
                      </a:r>
                    </a:p>
                  </p:txBody>
                </p:sp>
                <p:sp>
                  <p:nvSpPr>
                    <p:cNvPr id="1815" name="&quot;1&quot;"/>
                    <p:cNvSpPr txBox="1"/>
                    <p:nvPr/>
                  </p:nvSpPr>
                  <p:spPr>
                    <a:xfrm>
                      <a:off x="3874" y="249163"/>
                      <a:ext cx="1175052" cy="344890"/>
                    </a:xfrm>
                    <a:prstGeom prst="rect">
                      <a:avLst/>
                    </a:prstGeom>
                    <a:noFill/>
                    <a:ln w="12700" cap="flat">
                      <a:noFill/>
                      <a:miter lim="400000"/>
                    </a:ln>
                    <a:effectLst/>
                    <a:extLst>
                      <a:ext uri="{C572A759-6A51-4108-AA02-DFA0A04FC94B}">
                        <ma14:wrappingTextBoxFlag xmlns:ma14="http://schemas.microsoft.com/office/mac/drawingml/2011/main" xmlns="" val="1"/>
                      </a:ext>
                    </a:extLst>
                  </p:spPr>
                  <p:txBody>
                    <a:bodyPr wrap="square" lIns="0" tIns="0" rIns="0" bIns="0" numCol="1" anchor="ctr">
                      <a:noAutofit/>
                    </a:bodyPr>
                    <a:lstStyle>
                      <a:lvl1pPr>
                        <a:defRPr sz="2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lvl1pPr>
                    </a:lstStyle>
                    <a:p>
                      <a:r>
                        <a:t>"1"</a:t>
                      </a:r>
                    </a:p>
                  </p:txBody>
                </p:sp>
                <p:sp>
                  <p:nvSpPr>
                    <p:cNvPr id="1816" name="&quot;two&quot;"/>
                    <p:cNvSpPr txBox="1"/>
                    <p:nvPr/>
                  </p:nvSpPr>
                  <p:spPr>
                    <a:xfrm>
                      <a:off x="1183997" y="249163"/>
                      <a:ext cx="1157452" cy="344890"/>
                    </a:xfrm>
                    <a:prstGeom prst="rect">
                      <a:avLst/>
                    </a:prstGeom>
                    <a:noFill/>
                    <a:ln w="12700" cap="flat">
                      <a:noFill/>
                      <a:miter lim="400000"/>
                    </a:ln>
                    <a:effectLst/>
                    <a:extLst>
                      <a:ext uri="{C572A759-6A51-4108-AA02-DFA0A04FC94B}">
                        <ma14:wrappingTextBoxFlag xmlns:ma14="http://schemas.microsoft.com/office/mac/drawingml/2011/main" xmlns="" val="1"/>
                      </a:ext>
                    </a:extLst>
                  </p:spPr>
                  <p:txBody>
                    <a:bodyPr wrap="square" lIns="0" tIns="0" rIns="0" bIns="0" numCol="1" anchor="ctr">
                      <a:noAutofit/>
                    </a:bodyPr>
                    <a:lstStyle>
                      <a:lvl1pPr>
                        <a:defRPr sz="2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lvl1pPr>
                    </a:lstStyle>
                    <a:p>
                      <a:r>
                        <a:t>"two"</a:t>
                      </a:r>
                    </a:p>
                  </p:txBody>
                </p:sp>
                <p:sp>
                  <p:nvSpPr>
                    <p:cNvPr id="1817" name="&quot;FALSE&quot;"/>
                    <p:cNvSpPr txBox="1"/>
                    <p:nvPr/>
                  </p:nvSpPr>
                  <p:spPr>
                    <a:xfrm>
                      <a:off x="2344510" y="249163"/>
                      <a:ext cx="1175052" cy="344890"/>
                    </a:xfrm>
                    <a:prstGeom prst="rect">
                      <a:avLst/>
                    </a:prstGeom>
                    <a:noFill/>
                    <a:ln w="12700" cap="flat">
                      <a:noFill/>
                      <a:miter lim="400000"/>
                    </a:ln>
                    <a:effectLst/>
                    <a:extLst>
                      <a:ext uri="{C572A759-6A51-4108-AA02-DFA0A04FC94B}">
                        <ma14:wrappingTextBoxFlag xmlns:ma14="http://schemas.microsoft.com/office/mac/drawingml/2011/main" xmlns="" val="1"/>
                      </a:ext>
                    </a:extLst>
                  </p:spPr>
                  <p:txBody>
                    <a:bodyPr wrap="square" lIns="0" tIns="0" rIns="0" bIns="0" numCol="1" anchor="ctr">
                      <a:noAutofit/>
                    </a:bodyPr>
                    <a:lstStyle>
                      <a:lvl1pPr>
                        <a:defRPr sz="2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lvl1pPr>
                    </a:lstStyle>
                    <a:p>
                      <a:r>
                        <a:t>"FALSE"</a:t>
                      </a:r>
                    </a:p>
                  </p:txBody>
                </p:sp>
              </p:grpSp>
            </p:grpSp>
          </p:grpSp>
          <p:sp>
            <p:nvSpPr>
              <p:cNvPr id="1821" name="list"/>
              <p:cNvSpPr txBox="1"/>
              <p:nvPr/>
            </p:nvSpPr>
            <p:spPr>
              <a:xfrm>
                <a:off x="5796757" y="5949360"/>
                <a:ext cx="1780564" cy="60881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>
                  <a:defRPr sz="3500"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t>list</a:t>
                </a:r>
              </a:p>
            </p:txBody>
          </p:sp>
        </p:grpSp>
        <p:sp>
          <p:nvSpPr>
            <p:cNvPr id="1823" name="1"/>
            <p:cNvSpPr txBox="1"/>
            <p:nvPr/>
          </p:nvSpPr>
          <p:spPr>
            <a:xfrm>
              <a:off x="254293" y="5136417"/>
              <a:ext cx="1175051" cy="3448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27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1</a:t>
              </a:r>
            </a:p>
          </p:txBody>
        </p:sp>
      </p:grpSp>
      <p:sp>
        <p:nvSpPr>
          <p:cNvPr id="1825" name="?"/>
          <p:cNvSpPr txBox="1"/>
          <p:nvPr/>
        </p:nvSpPr>
        <p:spPr>
          <a:xfrm>
            <a:off x="11570765" y="7244825"/>
            <a:ext cx="654051" cy="168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?</a:t>
            </a:r>
          </a:p>
        </p:txBody>
      </p:sp>
    </p:spTree>
  </p:cSld>
  <p:clrMapOvr>
    <a:masterClrMapping/>
  </p:clrMapOvr>
  <p:transition spd="med"/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7" name="R-logo.001.png" descr="R-logo.001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182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829" name="Yes.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Yes.</a:t>
            </a:r>
          </a:p>
        </p:txBody>
      </p:sp>
      <p:sp>
        <p:nvSpPr>
          <p:cNvPr id="1830" name="Rectangle"/>
          <p:cNvSpPr/>
          <p:nvPr/>
        </p:nvSpPr>
        <p:spPr>
          <a:xfrm>
            <a:off x="4145705" y="3173273"/>
            <a:ext cx="16127355" cy="4905654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831" name="tibble(…"/>
          <p:cNvSpPr txBox="1"/>
          <p:nvPr/>
        </p:nvSpPr>
        <p:spPr>
          <a:xfrm>
            <a:off x="4510425" y="3543251"/>
            <a:ext cx="15547486" cy="42916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0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tibble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</a:p>
          <a:p>
            <a:pPr algn="l">
              <a:spcBef>
                <a:spcPts val="1500"/>
              </a:spcBef>
              <a:defRPr sz="4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num = c(1, 2, 3),</a:t>
            </a:r>
          </a:p>
          <a:p>
            <a:pPr algn="l">
              <a:spcBef>
                <a:spcPts val="1500"/>
              </a:spcBef>
              <a:defRPr sz="4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cha = c("one", "two", "three"),</a:t>
            </a:r>
          </a:p>
          <a:p>
            <a:pPr algn="l">
              <a:spcBef>
                <a:spcPts val="1500"/>
              </a:spcBef>
              <a:defRPr sz="4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listcol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list(1, c("1", "two", "FALSE"), FALSE)</a:t>
            </a:r>
          </a:p>
          <a:p>
            <a:pPr algn="l">
              <a:spcBef>
                <a:spcPts val="1500"/>
              </a:spcBef>
              <a:defRPr sz="4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1832" name="# A tibble: 3 × 3…"/>
          <p:cNvSpPr txBox="1"/>
          <p:nvPr/>
        </p:nvSpPr>
        <p:spPr>
          <a:xfrm>
            <a:off x="8366487" y="8659570"/>
            <a:ext cx="7651025" cy="43897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defRPr sz="4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 A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tibble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: 3 × 3</a:t>
            </a:r>
          </a:p>
          <a:p>
            <a:pPr algn="l">
              <a:defRPr sz="4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num   cha   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listcol</a:t>
            </a:r>
            <a:endParaRPr dirty="0">
              <a:solidFill>
                <a:schemeClr val="accent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defRPr sz="4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&lt;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dbl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&gt; &lt;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chr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&gt;    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&lt;list&gt;</a:t>
            </a:r>
          </a:p>
          <a:p>
            <a:pPr algn="l">
              <a:defRPr sz="4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1     1   one 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dbl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[1]&gt;</a:t>
            </a:r>
          </a:p>
          <a:p>
            <a:pPr algn="l">
              <a:defRPr sz="4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2     2   two 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chr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[3]&gt;</a:t>
            </a:r>
          </a:p>
          <a:p>
            <a:pPr algn="l">
              <a:defRPr sz="4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3     3 three 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lgl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[1]&gt;</a:t>
            </a:r>
          </a:p>
        </p:txBody>
      </p:sp>
    </p:spTree>
  </p:cSld>
  <p:clrMapOvr>
    <a:masterClrMapping/>
  </p:clrMapOvr>
  <p:transition spd="med"/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B43909-D730-4F35-B0BD-FBBFAED0A0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But WHY?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114B35-4743-4C82-B1E0-153E617C1B3C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4833937" y="3196927"/>
            <a:ext cx="15408853" cy="8036720"/>
          </a:xfrm>
        </p:spPr>
        <p:txBody>
          <a:bodyPr/>
          <a:lstStyle/>
          <a:p>
            <a:r>
              <a:rPr lang="en-GB" dirty="0"/>
              <a:t>Example uses: 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GB" dirty="0"/>
              <a:t>Simulation scenarios &amp; inputs: list column = simulated data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GB" dirty="0"/>
              <a:t>Modelling grouped data: list column = model outputs</a:t>
            </a:r>
          </a:p>
        </p:txBody>
      </p:sp>
    </p:spTree>
    <p:extLst>
      <p:ext uri="{BB962C8B-B14F-4D97-AF65-F5344CB8AC3E}">
        <p14:creationId xmlns:p14="http://schemas.microsoft.com/office/powerpoint/2010/main" val="1850436423"/>
      </p:ext>
    </p:extLst>
  </p:cSld>
  <p:clrMapOvr>
    <a:masterClrMapping/>
  </p:clrMapOvr>
  <p:transition spd="med"/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Group"/>
          <p:cNvGrpSpPr/>
          <p:nvPr/>
        </p:nvGrpSpPr>
        <p:grpSpPr>
          <a:xfrm>
            <a:off x="8535737" y="959687"/>
            <a:ext cx="9217145" cy="2191749"/>
            <a:chOff x="0" y="0"/>
            <a:chExt cx="9217143" cy="2191747"/>
          </a:xfrm>
        </p:grpSpPr>
        <p:sp>
          <p:nvSpPr>
            <p:cNvPr id="158" name="Rectangle"/>
            <p:cNvSpPr/>
            <p:nvPr/>
          </p:nvSpPr>
          <p:spPr>
            <a:xfrm>
              <a:off x="0" y="12809"/>
              <a:ext cx="9217144" cy="2153539"/>
            </a:xfrm>
            <a:prstGeom prst="rect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59" name="Line"/>
            <p:cNvSpPr/>
            <p:nvPr/>
          </p:nvSpPr>
          <p:spPr>
            <a:xfrm flipV="1">
              <a:off x="3081091" y="0"/>
              <a:ext cx="1" cy="2178939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60" name="Line"/>
            <p:cNvSpPr/>
            <p:nvPr/>
          </p:nvSpPr>
          <p:spPr>
            <a:xfrm flipV="1">
              <a:off x="6129634" y="12808"/>
              <a:ext cx="1" cy="2178940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163" name="Atomic Vector"/>
          <p:cNvSpPr txBox="1"/>
          <p:nvPr/>
        </p:nvSpPr>
        <p:spPr>
          <a:xfrm>
            <a:off x="4581498" y="1536304"/>
            <a:ext cx="2175275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lang="en-GB" dirty="0"/>
              <a:t>Vector</a:t>
            </a:r>
            <a:endParaRPr dirty="0"/>
          </a:p>
        </p:txBody>
      </p:sp>
      <p:pic>
        <p:nvPicPr>
          <p:cNvPr id="164" name="R-logo.001.png" descr="R-logo.001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16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pSp>
        <p:nvGrpSpPr>
          <p:cNvPr id="10" name="Group">
            <a:extLst>
              <a:ext uri="{FF2B5EF4-FFF2-40B4-BE49-F238E27FC236}">
                <a16:creationId xmlns:a16="http://schemas.microsoft.com/office/drawing/2014/main" id="{D81C6B25-A38C-47EA-A701-9388B4551542}"/>
              </a:ext>
            </a:extLst>
          </p:cNvPr>
          <p:cNvGrpSpPr/>
          <p:nvPr/>
        </p:nvGrpSpPr>
        <p:grpSpPr>
          <a:xfrm>
            <a:off x="17752883" y="953338"/>
            <a:ext cx="9217145" cy="2191749"/>
            <a:chOff x="0" y="0"/>
            <a:chExt cx="9217143" cy="2191747"/>
          </a:xfrm>
        </p:grpSpPr>
        <p:sp>
          <p:nvSpPr>
            <p:cNvPr id="11" name="Rectangle">
              <a:extLst>
                <a:ext uri="{FF2B5EF4-FFF2-40B4-BE49-F238E27FC236}">
                  <a16:creationId xmlns:a16="http://schemas.microsoft.com/office/drawing/2014/main" id="{DB23D2C3-F757-42B4-83BE-B46ECBC0DAA4}"/>
                </a:ext>
              </a:extLst>
            </p:cNvPr>
            <p:cNvSpPr/>
            <p:nvPr/>
          </p:nvSpPr>
          <p:spPr>
            <a:xfrm>
              <a:off x="0" y="12809"/>
              <a:ext cx="9217144" cy="2153539"/>
            </a:xfrm>
            <a:prstGeom prst="rect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" name="Line">
              <a:extLst>
                <a:ext uri="{FF2B5EF4-FFF2-40B4-BE49-F238E27FC236}">
                  <a16:creationId xmlns:a16="http://schemas.microsoft.com/office/drawing/2014/main" id="{E91418EB-ACA9-4A1C-9CE7-1C531AD16C4B}"/>
                </a:ext>
              </a:extLst>
            </p:cNvPr>
            <p:cNvSpPr/>
            <p:nvPr/>
          </p:nvSpPr>
          <p:spPr>
            <a:xfrm flipV="1">
              <a:off x="3081091" y="0"/>
              <a:ext cx="1" cy="2178939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" name="Line">
              <a:extLst>
                <a:ext uri="{FF2B5EF4-FFF2-40B4-BE49-F238E27FC236}">
                  <a16:creationId xmlns:a16="http://schemas.microsoft.com/office/drawing/2014/main" id="{5A5C48C5-04EF-4224-97A7-27BF690DA330}"/>
                </a:ext>
              </a:extLst>
            </p:cNvPr>
            <p:cNvSpPr/>
            <p:nvPr/>
          </p:nvSpPr>
          <p:spPr>
            <a:xfrm flipV="1">
              <a:off x="6129634" y="12808"/>
              <a:ext cx="1" cy="2178940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BCA90DD4-1733-429C-8A6F-A148B01AA62C}"/>
              </a:ext>
            </a:extLst>
          </p:cNvPr>
          <p:cNvSpPr/>
          <p:nvPr/>
        </p:nvSpPr>
        <p:spPr>
          <a:xfrm>
            <a:off x="107771" y="13159309"/>
            <a:ext cx="2428558" cy="549276"/>
          </a:xfrm>
          <a:prstGeom prst="rect">
            <a:avLst/>
          </a:prstGeom>
          <a:solidFill>
            <a:schemeClr val="bg1"/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5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770437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Group"/>
          <p:cNvGrpSpPr/>
          <p:nvPr/>
        </p:nvGrpSpPr>
        <p:grpSpPr>
          <a:xfrm>
            <a:off x="8535737" y="959687"/>
            <a:ext cx="9217145" cy="2191749"/>
            <a:chOff x="0" y="0"/>
            <a:chExt cx="9217143" cy="2191747"/>
          </a:xfrm>
        </p:grpSpPr>
        <p:sp>
          <p:nvSpPr>
            <p:cNvPr id="158" name="Rectangle"/>
            <p:cNvSpPr/>
            <p:nvPr/>
          </p:nvSpPr>
          <p:spPr>
            <a:xfrm>
              <a:off x="0" y="12809"/>
              <a:ext cx="9217144" cy="2153539"/>
            </a:xfrm>
            <a:prstGeom prst="rect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59" name="Line"/>
            <p:cNvSpPr/>
            <p:nvPr/>
          </p:nvSpPr>
          <p:spPr>
            <a:xfrm flipV="1">
              <a:off x="3081091" y="0"/>
              <a:ext cx="1" cy="2178939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60" name="Line"/>
            <p:cNvSpPr/>
            <p:nvPr/>
          </p:nvSpPr>
          <p:spPr>
            <a:xfrm flipV="1">
              <a:off x="6129634" y="12808"/>
              <a:ext cx="1" cy="2178940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163" name="Atomic Vector"/>
          <p:cNvSpPr txBox="1"/>
          <p:nvPr/>
        </p:nvSpPr>
        <p:spPr>
          <a:xfrm>
            <a:off x="4614360" y="1536304"/>
            <a:ext cx="2109552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lang="en-GB" dirty="0"/>
              <a:t>Matrix</a:t>
            </a:r>
            <a:endParaRPr dirty="0"/>
          </a:p>
        </p:txBody>
      </p:sp>
      <p:pic>
        <p:nvPicPr>
          <p:cNvPr id="164" name="R-logo.001.png" descr="R-logo.001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16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pSp>
        <p:nvGrpSpPr>
          <p:cNvPr id="10" name="Group">
            <a:extLst>
              <a:ext uri="{FF2B5EF4-FFF2-40B4-BE49-F238E27FC236}">
                <a16:creationId xmlns:a16="http://schemas.microsoft.com/office/drawing/2014/main" id="{D81C6B25-A38C-47EA-A701-9388B4551542}"/>
              </a:ext>
            </a:extLst>
          </p:cNvPr>
          <p:cNvGrpSpPr/>
          <p:nvPr/>
        </p:nvGrpSpPr>
        <p:grpSpPr>
          <a:xfrm>
            <a:off x="8535737" y="3106987"/>
            <a:ext cx="9217146" cy="2191749"/>
            <a:chOff x="0" y="0"/>
            <a:chExt cx="9217143" cy="2191747"/>
          </a:xfrm>
        </p:grpSpPr>
        <p:sp>
          <p:nvSpPr>
            <p:cNvPr id="11" name="Rectangle">
              <a:extLst>
                <a:ext uri="{FF2B5EF4-FFF2-40B4-BE49-F238E27FC236}">
                  <a16:creationId xmlns:a16="http://schemas.microsoft.com/office/drawing/2014/main" id="{DB23D2C3-F757-42B4-83BE-B46ECBC0DAA4}"/>
                </a:ext>
              </a:extLst>
            </p:cNvPr>
            <p:cNvSpPr/>
            <p:nvPr/>
          </p:nvSpPr>
          <p:spPr>
            <a:xfrm>
              <a:off x="0" y="12809"/>
              <a:ext cx="9217144" cy="2153539"/>
            </a:xfrm>
            <a:prstGeom prst="rect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" name="Line">
              <a:extLst>
                <a:ext uri="{FF2B5EF4-FFF2-40B4-BE49-F238E27FC236}">
                  <a16:creationId xmlns:a16="http://schemas.microsoft.com/office/drawing/2014/main" id="{E91418EB-ACA9-4A1C-9CE7-1C531AD16C4B}"/>
                </a:ext>
              </a:extLst>
            </p:cNvPr>
            <p:cNvSpPr/>
            <p:nvPr/>
          </p:nvSpPr>
          <p:spPr>
            <a:xfrm flipV="1">
              <a:off x="3081091" y="0"/>
              <a:ext cx="1" cy="2178939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" name="Line">
              <a:extLst>
                <a:ext uri="{FF2B5EF4-FFF2-40B4-BE49-F238E27FC236}">
                  <a16:creationId xmlns:a16="http://schemas.microsoft.com/office/drawing/2014/main" id="{5A5C48C5-04EF-4224-97A7-27BF690DA330}"/>
                </a:ext>
              </a:extLst>
            </p:cNvPr>
            <p:cNvSpPr/>
            <p:nvPr/>
          </p:nvSpPr>
          <p:spPr>
            <a:xfrm flipV="1">
              <a:off x="6129634" y="12808"/>
              <a:ext cx="1" cy="2178940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22" name="type">
            <a:extLst>
              <a:ext uri="{FF2B5EF4-FFF2-40B4-BE49-F238E27FC236}">
                <a16:creationId xmlns:a16="http://schemas.microsoft.com/office/drawing/2014/main" id="{571135C1-4DC0-40FF-AAB1-DBC285D08230}"/>
              </a:ext>
            </a:extLst>
          </p:cNvPr>
          <p:cNvSpPr txBox="1"/>
          <p:nvPr/>
        </p:nvSpPr>
        <p:spPr>
          <a:xfrm>
            <a:off x="8535737" y="6227184"/>
            <a:ext cx="11596236" cy="872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 algn="l"/>
            <a:r>
              <a:rPr lang="en-GB" dirty="0"/>
              <a:t>Vector with dimensions: rows, columns</a:t>
            </a:r>
            <a:endParaRPr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965145D-FD5D-4181-9F3A-61A9912A84D8}"/>
              </a:ext>
            </a:extLst>
          </p:cNvPr>
          <p:cNvSpPr/>
          <p:nvPr/>
        </p:nvSpPr>
        <p:spPr>
          <a:xfrm>
            <a:off x="107771" y="13121209"/>
            <a:ext cx="2428558" cy="549276"/>
          </a:xfrm>
          <a:prstGeom prst="rect">
            <a:avLst/>
          </a:prstGeom>
          <a:solidFill>
            <a:schemeClr val="bg1"/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5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5" name="Rectangle">
            <a:extLst>
              <a:ext uri="{FF2B5EF4-FFF2-40B4-BE49-F238E27FC236}">
                <a16:creationId xmlns:a16="http://schemas.microsoft.com/office/drawing/2014/main" id="{F787D36F-1585-47AC-869D-471F7CE03CA5}"/>
              </a:ext>
            </a:extLst>
          </p:cNvPr>
          <p:cNvSpPr/>
          <p:nvPr/>
        </p:nvSpPr>
        <p:spPr>
          <a:xfrm>
            <a:off x="485564" y="8422855"/>
            <a:ext cx="22864232" cy="2597977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6" name="lm(price ~ carat + cut + color + clarity, data = diamonds)">
            <a:extLst>
              <a:ext uri="{FF2B5EF4-FFF2-40B4-BE49-F238E27FC236}">
                <a16:creationId xmlns:a16="http://schemas.microsoft.com/office/drawing/2014/main" id="{0F7738A5-6A15-49D8-9353-611DDA9C3722}"/>
              </a:ext>
            </a:extLst>
          </p:cNvPr>
          <p:cNvSpPr txBox="1"/>
          <p:nvPr/>
        </p:nvSpPr>
        <p:spPr>
          <a:xfrm>
            <a:off x="850284" y="8754732"/>
            <a:ext cx="22459979" cy="27072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myVector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&lt;- c(1,2,3,4,5,6)</a:t>
            </a:r>
          </a:p>
          <a:p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myMatrix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&lt;- matrix(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myVector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nrow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=2,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ncol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=3)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9F106F-ABD2-47A1-BCCD-E6F17CDE0338}"/>
              </a:ext>
            </a:extLst>
          </p:cNvPr>
          <p:cNvSpPr txBox="1"/>
          <p:nvPr/>
        </p:nvSpPr>
        <p:spPr>
          <a:xfrm>
            <a:off x="9815796" y="1525405"/>
            <a:ext cx="520975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A56016E-1A18-464C-8C30-B22DDDD5ECA3}"/>
              </a:ext>
            </a:extLst>
          </p:cNvPr>
          <p:cNvSpPr txBox="1"/>
          <p:nvPr/>
        </p:nvSpPr>
        <p:spPr>
          <a:xfrm>
            <a:off x="9815795" y="3688163"/>
            <a:ext cx="520975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dirty="0"/>
              <a:t>2</a:t>
            </a:r>
            <a:endParaRPr kumimoji="0" lang="en-GB" sz="5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B5EA6CB-79AA-49BE-BFDF-CF77FC399910}"/>
              </a:ext>
            </a:extLst>
          </p:cNvPr>
          <p:cNvSpPr txBox="1"/>
          <p:nvPr/>
        </p:nvSpPr>
        <p:spPr>
          <a:xfrm>
            <a:off x="12896887" y="1532543"/>
            <a:ext cx="520975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dirty="0"/>
              <a:t>3</a:t>
            </a:r>
            <a:endParaRPr kumimoji="0" lang="en-GB" sz="5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7B3AE28-858B-4E0A-85BF-DE3235389DDA}"/>
              </a:ext>
            </a:extLst>
          </p:cNvPr>
          <p:cNvSpPr txBox="1"/>
          <p:nvPr/>
        </p:nvSpPr>
        <p:spPr>
          <a:xfrm>
            <a:off x="12896886" y="3695301"/>
            <a:ext cx="520975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C904539-24FE-46BA-9F8D-0A59B3B24242}"/>
              </a:ext>
            </a:extLst>
          </p:cNvPr>
          <p:cNvSpPr txBox="1"/>
          <p:nvPr/>
        </p:nvSpPr>
        <p:spPr>
          <a:xfrm>
            <a:off x="15956224" y="1520849"/>
            <a:ext cx="520975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5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1DF1946-B8D4-460E-A856-3405272FA7AB}"/>
              </a:ext>
            </a:extLst>
          </p:cNvPr>
          <p:cNvSpPr txBox="1"/>
          <p:nvPr/>
        </p:nvSpPr>
        <p:spPr>
          <a:xfrm>
            <a:off x="15956223" y="3683607"/>
            <a:ext cx="520975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dirty="0"/>
              <a:t>6</a:t>
            </a:r>
            <a:endParaRPr kumimoji="0" lang="en-GB" sz="5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6464491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Group"/>
          <p:cNvGrpSpPr/>
          <p:nvPr/>
        </p:nvGrpSpPr>
        <p:grpSpPr>
          <a:xfrm>
            <a:off x="8535737" y="959687"/>
            <a:ext cx="9217145" cy="2191749"/>
            <a:chOff x="0" y="0"/>
            <a:chExt cx="9217143" cy="2191747"/>
          </a:xfrm>
        </p:grpSpPr>
        <p:sp>
          <p:nvSpPr>
            <p:cNvPr id="158" name="Rectangle"/>
            <p:cNvSpPr/>
            <p:nvPr/>
          </p:nvSpPr>
          <p:spPr>
            <a:xfrm>
              <a:off x="0" y="12809"/>
              <a:ext cx="9217144" cy="2153539"/>
            </a:xfrm>
            <a:prstGeom prst="rect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59" name="Line"/>
            <p:cNvSpPr/>
            <p:nvPr/>
          </p:nvSpPr>
          <p:spPr>
            <a:xfrm flipV="1">
              <a:off x="3081091" y="0"/>
              <a:ext cx="1" cy="2178939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60" name="Line"/>
            <p:cNvSpPr/>
            <p:nvPr/>
          </p:nvSpPr>
          <p:spPr>
            <a:xfrm flipV="1">
              <a:off x="6129634" y="12808"/>
              <a:ext cx="1" cy="2178940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163" name="Atomic Vector"/>
          <p:cNvSpPr txBox="1"/>
          <p:nvPr/>
        </p:nvSpPr>
        <p:spPr>
          <a:xfrm>
            <a:off x="4614360" y="1536304"/>
            <a:ext cx="2109552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lang="en-GB" dirty="0"/>
              <a:t>Matrix</a:t>
            </a:r>
            <a:endParaRPr dirty="0"/>
          </a:p>
        </p:txBody>
      </p:sp>
      <p:pic>
        <p:nvPicPr>
          <p:cNvPr id="164" name="R-logo.001.png" descr="R-logo.001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16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pSp>
        <p:nvGrpSpPr>
          <p:cNvPr id="10" name="Group">
            <a:extLst>
              <a:ext uri="{FF2B5EF4-FFF2-40B4-BE49-F238E27FC236}">
                <a16:creationId xmlns:a16="http://schemas.microsoft.com/office/drawing/2014/main" id="{D81C6B25-A38C-47EA-A701-9388B4551542}"/>
              </a:ext>
            </a:extLst>
          </p:cNvPr>
          <p:cNvGrpSpPr/>
          <p:nvPr/>
        </p:nvGrpSpPr>
        <p:grpSpPr>
          <a:xfrm>
            <a:off x="8535737" y="3106987"/>
            <a:ext cx="9217146" cy="2191749"/>
            <a:chOff x="0" y="0"/>
            <a:chExt cx="9217143" cy="2191747"/>
          </a:xfrm>
        </p:grpSpPr>
        <p:sp>
          <p:nvSpPr>
            <p:cNvPr id="11" name="Rectangle">
              <a:extLst>
                <a:ext uri="{FF2B5EF4-FFF2-40B4-BE49-F238E27FC236}">
                  <a16:creationId xmlns:a16="http://schemas.microsoft.com/office/drawing/2014/main" id="{DB23D2C3-F757-42B4-83BE-B46ECBC0DAA4}"/>
                </a:ext>
              </a:extLst>
            </p:cNvPr>
            <p:cNvSpPr/>
            <p:nvPr/>
          </p:nvSpPr>
          <p:spPr>
            <a:xfrm>
              <a:off x="0" y="12809"/>
              <a:ext cx="9217144" cy="2153539"/>
            </a:xfrm>
            <a:prstGeom prst="rect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" name="Line">
              <a:extLst>
                <a:ext uri="{FF2B5EF4-FFF2-40B4-BE49-F238E27FC236}">
                  <a16:creationId xmlns:a16="http://schemas.microsoft.com/office/drawing/2014/main" id="{E91418EB-ACA9-4A1C-9CE7-1C531AD16C4B}"/>
                </a:ext>
              </a:extLst>
            </p:cNvPr>
            <p:cNvSpPr/>
            <p:nvPr/>
          </p:nvSpPr>
          <p:spPr>
            <a:xfrm flipV="1">
              <a:off x="3081091" y="0"/>
              <a:ext cx="1" cy="2178939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" name="Line">
              <a:extLst>
                <a:ext uri="{FF2B5EF4-FFF2-40B4-BE49-F238E27FC236}">
                  <a16:creationId xmlns:a16="http://schemas.microsoft.com/office/drawing/2014/main" id="{5A5C48C5-04EF-4224-97A7-27BF690DA330}"/>
                </a:ext>
              </a:extLst>
            </p:cNvPr>
            <p:cNvSpPr/>
            <p:nvPr/>
          </p:nvSpPr>
          <p:spPr>
            <a:xfrm flipV="1">
              <a:off x="6129634" y="12808"/>
              <a:ext cx="1" cy="2178940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22" name="type">
            <a:extLst>
              <a:ext uri="{FF2B5EF4-FFF2-40B4-BE49-F238E27FC236}">
                <a16:creationId xmlns:a16="http://schemas.microsoft.com/office/drawing/2014/main" id="{571135C1-4DC0-40FF-AAB1-DBC285D08230}"/>
              </a:ext>
            </a:extLst>
          </p:cNvPr>
          <p:cNvSpPr txBox="1"/>
          <p:nvPr/>
        </p:nvSpPr>
        <p:spPr>
          <a:xfrm>
            <a:off x="8535737" y="6227184"/>
            <a:ext cx="11596236" cy="872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 algn="l"/>
            <a:r>
              <a:rPr lang="en-GB" dirty="0"/>
              <a:t>Vector with dimensions: rows, columns</a:t>
            </a:r>
            <a:endParaRPr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965145D-FD5D-4181-9F3A-61A9912A84D8}"/>
              </a:ext>
            </a:extLst>
          </p:cNvPr>
          <p:cNvSpPr/>
          <p:nvPr/>
        </p:nvSpPr>
        <p:spPr>
          <a:xfrm>
            <a:off x="107771" y="13121209"/>
            <a:ext cx="2428558" cy="549276"/>
          </a:xfrm>
          <a:prstGeom prst="rect">
            <a:avLst/>
          </a:prstGeom>
          <a:solidFill>
            <a:schemeClr val="bg1"/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5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5" name="Rectangle">
            <a:extLst>
              <a:ext uri="{FF2B5EF4-FFF2-40B4-BE49-F238E27FC236}">
                <a16:creationId xmlns:a16="http://schemas.microsoft.com/office/drawing/2014/main" id="{F787D36F-1585-47AC-869D-471F7CE03CA5}"/>
              </a:ext>
            </a:extLst>
          </p:cNvPr>
          <p:cNvSpPr/>
          <p:nvPr/>
        </p:nvSpPr>
        <p:spPr>
          <a:xfrm>
            <a:off x="485564" y="8422855"/>
            <a:ext cx="22864232" cy="2597977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6" name="lm(price ~ carat + cut + color + clarity, data = diamonds)">
            <a:extLst>
              <a:ext uri="{FF2B5EF4-FFF2-40B4-BE49-F238E27FC236}">
                <a16:creationId xmlns:a16="http://schemas.microsoft.com/office/drawing/2014/main" id="{0F7738A5-6A15-49D8-9353-611DDA9C3722}"/>
              </a:ext>
            </a:extLst>
          </p:cNvPr>
          <p:cNvSpPr txBox="1"/>
          <p:nvPr/>
        </p:nvSpPr>
        <p:spPr>
          <a:xfrm>
            <a:off x="850284" y="8754732"/>
            <a:ext cx="22459979" cy="27072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myVector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&lt;- c(1,2,3,4,5,6)</a:t>
            </a:r>
          </a:p>
          <a:p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myMatrix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&lt;- matrix(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myVector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nrow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=2,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ncol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=3, </a:t>
            </a: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byrow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=TRUE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9F106F-ABD2-47A1-BCCD-E6F17CDE0338}"/>
              </a:ext>
            </a:extLst>
          </p:cNvPr>
          <p:cNvSpPr txBox="1"/>
          <p:nvPr/>
        </p:nvSpPr>
        <p:spPr>
          <a:xfrm>
            <a:off x="9815796" y="1525405"/>
            <a:ext cx="520975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A56016E-1A18-464C-8C30-B22DDDD5ECA3}"/>
              </a:ext>
            </a:extLst>
          </p:cNvPr>
          <p:cNvSpPr txBox="1"/>
          <p:nvPr/>
        </p:nvSpPr>
        <p:spPr>
          <a:xfrm>
            <a:off x="9815795" y="3688163"/>
            <a:ext cx="520975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4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B5EA6CB-79AA-49BE-BFDF-CF77FC399910}"/>
              </a:ext>
            </a:extLst>
          </p:cNvPr>
          <p:cNvSpPr txBox="1"/>
          <p:nvPr/>
        </p:nvSpPr>
        <p:spPr>
          <a:xfrm>
            <a:off x="12896887" y="1532543"/>
            <a:ext cx="520975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7B3AE28-858B-4E0A-85BF-DE3235389DDA}"/>
              </a:ext>
            </a:extLst>
          </p:cNvPr>
          <p:cNvSpPr txBox="1"/>
          <p:nvPr/>
        </p:nvSpPr>
        <p:spPr>
          <a:xfrm>
            <a:off x="12896886" y="3695301"/>
            <a:ext cx="520975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5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C904539-24FE-46BA-9F8D-0A59B3B24242}"/>
              </a:ext>
            </a:extLst>
          </p:cNvPr>
          <p:cNvSpPr txBox="1"/>
          <p:nvPr/>
        </p:nvSpPr>
        <p:spPr>
          <a:xfrm>
            <a:off x="15956224" y="1520849"/>
            <a:ext cx="520975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3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1DF1946-B8D4-460E-A856-3405272FA7AB}"/>
              </a:ext>
            </a:extLst>
          </p:cNvPr>
          <p:cNvSpPr txBox="1"/>
          <p:nvPr/>
        </p:nvSpPr>
        <p:spPr>
          <a:xfrm>
            <a:off x="15956223" y="3683607"/>
            <a:ext cx="520975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dirty="0"/>
              <a:t>6</a:t>
            </a:r>
            <a:endParaRPr kumimoji="0" lang="en-GB" sz="5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775423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9A7C2B28-FC30-4EC4-BE58-834F177FDF41}"/>
              </a:ext>
            </a:extLst>
          </p:cNvPr>
          <p:cNvGrpSpPr/>
          <p:nvPr/>
        </p:nvGrpSpPr>
        <p:grpSpPr>
          <a:xfrm>
            <a:off x="12192000" y="2135146"/>
            <a:ext cx="9217145" cy="4339049"/>
            <a:chOff x="8535737" y="959687"/>
            <a:chExt cx="9217145" cy="4339049"/>
          </a:xfrm>
          <a:solidFill>
            <a:schemeClr val="bg1">
              <a:lumMod val="65000"/>
            </a:schemeClr>
          </a:solidFill>
        </p:grpSpPr>
        <p:grpSp>
          <p:nvGrpSpPr>
            <p:cNvPr id="26" name="Group">
              <a:extLst>
                <a:ext uri="{FF2B5EF4-FFF2-40B4-BE49-F238E27FC236}">
                  <a16:creationId xmlns:a16="http://schemas.microsoft.com/office/drawing/2014/main" id="{C3BB12DF-6EEB-44AE-92DC-C4CC4973FB54}"/>
                </a:ext>
              </a:extLst>
            </p:cNvPr>
            <p:cNvGrpSpPr/>
            <p:nvPr/>
          </p:nvGrpSpPr>
          <p:grpSpPr>
            <a:xfrm>
              <a:off x="8535737" y="959687"/>
              <a:ext cx="9217145" cy="2191749"/>
              <a:chOff x="0" y="0"/>
              <a:chExt cx="9217143" cy="2191747"/>
            </a:xfrm>
            <a:grpFill/>
          </p:grpSpPr>
          <p:sp>
            <p:nvSpPr>
              <p:cNvPr id="31" name="Rectangle">
                <a:extLst>
                  <a:ext uri="{FF2B5EF4-FFF2-40B4-BE49-F238E27FC236}">
                    <a16:creationId xmlns:a16="http://schemas.microsoft.com/office/drawing/2014/main" id="{3BF6A9D5-FB0D-4DCB-8258-354D643A6246}"/>
                  </a:ext>
                </a:extLst>
              </p:cNvPr>
              <p:cNvSpPr/>
              <p:nvPr/>
            </p:nvSpPr>
            <p:spPr>
              <a:xfrm>
                <a:off x="0" y="12809"/>
                <a:ext cx="9217144" cy="2153539"/>
              </a:xfrm>
              <a:prstGeom prst="rect">
                <a:avLst/>
              </a:prstGeom>
              <a:grpFill/>
              <a:ln w="381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32" name="Line">
                <a:extLst>
                  <a:ext uri="{FF2B5EF4-FFF2-40B4-BE49-F238E27FC236}">
                    <a16:creationId xmlns:a16="http://schemas.microsoft.com/office/drawing/2014/main" id="{91BA8390-6A67-4948-BB1A-99BF088E0584}"/>
                  </a:ext>
                </a:extLst>
              </p:cNvPr>
              <p:cNvSpPr/>
              <p:nvPr/>
            </p:nvSpPr>
            <p:spPr>
              <a:xfrm flipV="1">
                <a:off x="3081091" y="0"/>
                <a:ext cx="1" cy="2178939"/>
              </a:xfrm>
              <a:prstGeom prst="line">
                <a:avLst/>
              </a:prstGeom>
              <a:grpFill/>
              <a:ln w="38100" cap="flat">
                <a:solidFill>
                  <a:srgbClr val="000000"/>
                </a:solidFill>
                <a:custDash>
                  <a:ds d="200000" sp="200000"/>
                </a:custDash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33" name="Line">
                <a:extLst>
                  <a:ext uri="{FF2B5EF4-FFF2-40B4-BE49-F238E27FC236}">
                    <a16:creationId xmlns:a16="http://schemas.microsoft.com/office/drawing/2014/main" id="{C5DDCE3B-AC16-4304-B2EE-E45F95355EF7}"/>
                  </a:ext>
                </a:extLst>
              </p:cNvPr>
              <p:cNvSpPr/>
              <p:nvPr/>
            </p:nvSpPr>
            <p:spPr>
              <a:xfrm flipV="1">
                <a:off x="6129634" y="12808"/>
                <a:ext cx="1" cy="2178940"/>
              </a:xfrm>
              <a:prstGeom prst="line">
                <a:avLst/>
              </a:prstGeom>
              <a:grpFill/>
              <a:ln w="38100" cap="flat">
                <a:solidFill>
                  <a:srgbClr val="000000"/>
                </a:solidFill>
                <a:custDash>
                  <a:ds d="200000" sp="200000"/>
                </a:custDash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  <p:grpSp>
          <p:nvGrpSpPr>
            <p:cNvPr id="27" name="Group">
              <a:extLst>
                <a:ext uri="{FF2B5EF4-FFF2-40B4-BE49-F238E27FC236}">
                  <a16:creationId xmlns:a16="http://schemas.microsoft.com/office/drawing/2014/main" id="{B0E991CB-C8F5-4A1B-BAC6-F7EFD6681705}"/>
                </a:ext>
              </a:extLst>
            </p:cNvPr>
            <p:cNvGrpSpPr/>
            <p:nvPr/>
          </p:nvGrpSpPr>
          <p:grpSpPr>
            <a:xfrm>
              <a:off x="8535737" y="3106987"/>
              <a:ext cx="9217145" cy="2191749"/>
              <a:chOff x="0" y="0"/>
              <a:chExt cx="9217143" cy="2191747"/>
            </a:xfrm>
            <a:grpFill/>
          </p:grpSpPr>
          <p:sp>
            <p:nvSpPr>
              <p:cNvPr id="28" name="Rectangle">
                <a:extLst>
                  <a:ext uri="{FF2B5EF4-FFF2-40B4-BE49-F238E27FC236}">
                    <a16:creationId xmlns:a16="http://schemas.microsoft.com/office/drawing/2014/main" id="{26630E2E-69FB-47AB-A641-83E321C41C72}"/>
                  </a:ext>
                </a:extLst>
              </p:cNvPr>
              <p:cNvSpPr/>
              <p:nvPr/>
            </p:nvSpPr>
            <p:spPr>
              <a:xfrm>
                <a:off x="0" y="12809"/>
                <a:ext cx="9217144" cy="2153539"/>
              </a:xfrm>
              <a:prstGeom prst="rect">
                <a:avLst/>
              </a:prstGeom>
              <a:grpFill/>
              <a:ln w="381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29" name="Line">
                <a:extLst>
                  <a:ext uri="{FF2B5EF4-FFF2-40B4-BE49-F238E27FC236}">
                    <a16:creationId xmlns:a16="http://schemas.microsoft.com/office/drawing/2014/main" id="{EE43FE11-A018-487B-BB7C-416EEE98EC2D}"/>
                  </a:ext>
                </a:extLst>
              </p:cNvPr>
              <p:cNvSpPr/>
              <p:nvPr/>
            </p:nvSpPr>
            <p:spPr>
              <a:xfrm flipV="1">
                <a:off x="3081091" y="0"/>
                <a:ext cx="1" cy="2178939"/>
              </a:xfrm>
              <a:prstGeom prst="line">
                <a:avLst/>
              </a:prstGeom>
              <a:grpFill/>
              <a:ln w="38100" cap="flat">
                <a:solidFill>
                  <a:srgbClr val="000000"/>
                </a:solidFill>
                <a:custDash>
                  <a:ds d="200000" sp="200000"/>
                </a:custDash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30" name="Line">
                <a:extLst>
                  <a:ext uri="{FF2B5EF4-FFF2-40B4-BE49-F238E27FC236}">
                    <a16:creationId xmlns:a16="http://schemas.microsoft.com/office/drawing/2014/main" id="{8CAAC91C-AC2A-4C72-94FE-22DA835E0E11}"/>
                  </a:ext>
                </a:extLst>
              </p:cNvPr>
              <p:cNvSpPr/>
              <p:nvPr/>
            </p:nvSpPr>
            <p:spPr>
              <a:xfrm flipV="1">
                <a:off x="6129634" y="12808"/>
                <a:ext cx="1" cy="2178940"/>
              </a:xfrm>
              <a:prstGeom prst="line">
                <a:avLst/>
              </a:prstGeom>
              <a:grpFill/>
              <a:ln w="38100" cap="flat">
                <a:solidFill>
                  <a:srgbClr val="000000"/>
                </a:solidFill>
                <a:custDash>
                  <a:ds d="200000" sp="200000"/>
                </a:custDash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</p:grpSp>
      <p:sp>
        <p:nvSpPr>
          <p:cNvPr id="163" name="Atomic Vector"/>
          <p:cNvSpPr txBox="1"/>
          <p:nvPr/>
        </p:nvSpPr>
        <p:spPr>
          <a:xfrm>
            <a:off x="4767447" y="1536304"/>
            <a:ext cx="1803379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lang="en-GB" dirty="0"/>
              <a:t>Array</a:t>
            </a:r>
            <a:endParaRPr dirty="0"/>
          </a:p>
        </p:txBody>
      </p:sp>
      <p:pic>
        <p:nvPicPr>
          <p:cNvPr id="164" name="R-logo.001.png" descr="R-logo.001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16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22" name="type">
            <a:extLst>
              <a:ext uri="{FF2B5EF4-FFF2-40B4-BE49-F238E27FC236}">
                <a16:creationId xmlns:a16="http://schemas.microsoft.com/office/drawing/2014/main" id="{571135C1-4DC0-40FF-AAB1-DBC285D08230}"/>
              </a:ext>
            </a:extLst>
          </p:cNvPr>
          <p:cNvSpPr txBox="1"/>
          <p:nvPr/>
        </p:nvSpPr>
        <p:spPr>
          <a:xfrm>
            <a:off x="8535737" y="6858000"/>
            <a:ext cx="11596236" cy="872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 algn="l"/>
            <a:r>
              <a:rPr lang="en-GB" dirty="0"/>
              <a:t>Vector with &gt;= 2 dimensions</a:t>
            </a:r>
            <a:endParaRPr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E551B18-9EBB-4D6E-88CF-8A9BF617BD21}"/>
              </a:ext>
            </a:extLst>
          </p:cNvPr>
          <p:cNvGrpSpPr/>
          <p:nvPr/>
        </p:nvGrpSpPr>
        <p:grpSpPr>
          <a:xfrm>
            <a:off x="10231187" y="1536304"/>
            <a:ext cx="9217145" cy="4339049"/>
            <a:chOff x="8535737" y="959687"/>
            <a:chExt cx="9217145" cy="4339049"/>
          </a:xfrm>
          <a:solidFill>
            <a:schemeClr val="bg2"/>
          </a:solidFill>
        </p:grpSpPr>
        <p:grpSp>
          <p:nvGrpSpPr>
            <p:cNvPr id="16" name="Group">
              <a:extLst>
                <a:ext uri="{FF2B5EF4-FFF2-40B4-BE49-F238E27FC236}">
                  <a16:creationId xmlns:a16="http://schemas.microsoft.com/office/drawing/2014/main" id="{E038E45F-1114-449A-9568-4DA6D4D9841A}"/>
                </a:ext>
              </a:extLst>
            </p:cNvPr>
            <p:cNvGrpSpPr/>
            <p:nvPr/>
          </p:nvGrpSpPr>
          <p:grpSpPr>
            <a:xfrm>
              <a:off x="8535737" y="959687"/>
              <a:ext cx="9217145" cy="2191749"/>
              <a:chOff x="0" y="0"/>
              <a:chExt cx="9217143" cy="2191747"/>
            </a:xfrm>
            <a:grpFill/>
          </p:grpSpPr>
          <p:sp>
            <p:nvSpPr>
              <p:cNvPr id="21" name="Rectangle">
                <a:extLst>
                  <a:ext uri="{FF2B5EF4-FFF2-40B4-BE49-F238E27FC236}">
                    <a16:creationId xmlns:a16="http://schemas.microsoft.com/office/drawing/2014/main" id="{F884E4E1-C113-425B-8BFE-6DD4906DDFB9}"/>
                  </a:ext>
                </a:extLst>
              </p:cNvPr>
              <p:cNvSpPr/>
              <p:nvPr/>
            </p:nvSpPr>
            <p:spPr>
              <a:xfrm>
                <a:off x="0" y="12809"/>
                <a:ext cx="9217144" cy="2153539"/>
              </a:xfrm>
              <a:prstGeom prst="rect">
                <a:avLst/>
              </a:prstGeom>
              <a:grpFill/>
              <a:ln w="381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23" name="Line">
                <a:extLst>
                  <a:ext uri="{FF2B5EF4-FFF2-40B4-BE49-F238E27FC236}">
                    <a16:creationId xmlns:a16="http://schemas.microsoft.com/office/drawing/2014/main" id="{4F615403-9415-4F62-A2AA-1670D8BB2C10}"/>
                  </a:ext>
                </a:extLst>
              </p:cNvPr>
              <p:cNvSpPr/>
              <p:nvPr/>
            </p:nvSpPr>
            <p:spPr>
              <a:xfrm flipV="1">
                <a:off x="3081091" y="0"/>
                <a:ext cx="1" cy="2178939"/>
              </a:xfrm>
              <a:prstGeom prst="line">
                <a:avLst/>
              </a:prstGeom>
              <a:grpFill/>
              <a:ln w="38100" cap="flat">
                <a:solidFill>
                  <a:srgbClr val="000000"/>
                </a:solidFill>
                <a:custDash>
                  <a:ds d="200000" sp="200000"/>
                </a:custDash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24" name="Line">
                <a:extLst>
                  <a:ext uri="{FF2B5EF4-FFF2-40B4-BE49-F238E27FC236}">
                    <a16:creationId xmlns:a16="http://schemas.microsoft.com/office/drawing/2014/main" id="{C88DA9C7-05D0-4E26-8AA3-36B2373DD7D3}"/>
                  </a:ext>
                </a:extLst>
              </p:cNvPr>
              <p:cNvSpPr/>
              <p:nvPr/>
            </p:nvSpPr>
            <p:spPr>
              <a:xfrm flipV="1">
                <a:off x="6129634" y="12808"/>
                <a:ext cx="1" cy="2178940"/>
              </a:xfrm>
              <a:prstGeom prst="line">
                <a:avLst/>
              </a:prstGeom>
              <a:grpFill/>
              <a:ln w="38100" cap="flat">
                <a:solidFill>
                  <a:srgbClr val="000000"/>
                </a:solidFill>
                <a:custDash>
                  <a:ds d="200000" sp="200000"/>
                </a:custDash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  <p:grpSp>
          <p:nvGrpSpPr>
            <p:cNvPr id="17" name="Group">
              <a:extLst>
                <a:ext uri="{FF2B5EF4-FFF2-40B4-BE49-F238E27FC236}">
                  <a16:creationId xmlns:a16="http://schemas.microsoft.com/office/drawing/2014/main" id="{6D10F1C7-407A-48BA-8169-D80D1E0A0D20}"/>
                </a:ext>
              </a:extLst>
            </p:cNvPr>
            <p:cNvGrpSpPr/>
            <p:nvPr/>
          </p:nvGrpSpPr>
          <p:grpSpPr>
            <a:xfrm>
              <a:off x="8535737" y="3106987"/>
              <a:ext cx="9217145" cy="2191749"/>
              <a:chOff x="0" y="0"/>
              <a:chExt cx="9217143" cy="2191747"/>
            </a:xfrm>
            <a:grpFill/>
          </p:grpSpPr>
          <p:sp>
            <p:nvSpPr>
              <p:cNvPr id="18" name="Rectangle">
                <a:extLst>
                  <a:ext uri="{FF2B5EF4-FFF2-40B4-BE49-F238E27FC236}">
                    <a16:creationId xmlns:a16="http://schemas.microsoft.com/office/drawing/2014/main" id="{3C6CB692-324E-453A-9F84-B1B1CD9200A2}"/>
                  </a:ext>
                </a:extLst>
              </p:cNvPr>
              <p:cNvSpPr/>
              <p:nvPr/>
            </p:nvSpPr>
            <p:spPr>
              <a:xfrm>
                <a:off x="0" y="12809"/>
                <a:ext cx="9217144" cy="2153539"/>
              </a:xfrm>
              <a:prstGeom prst="rect">
                <a:avLst/>
              </a:prstGeom>
              <a:grpFill/>
              <a:ln w="381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9" name="Line">
                <a:extLst>
                  <a:ext uri="{FF2B5EF4-FFF2-40B4-BE49-F238E27FC236}">
                    <a16:creationId xmlns:a16="http://schemas.microsoft.com/office/drawing/2014/main" id="{AE69115D-6A1D-4602-995D-50E384A69F7F}"/>
                  </a:ext>
                </a:extLst>
              </p:cNvPr>
              <p:cNvSpPr/>
              <p:nvPr/>
            </p:nvSpPr>
            <p:spPr>
              <a:xfrm flipV="1">
                <a:off x="3081091" y="0"/>
                <a:ext cx="1" cy="2178939"/>
              </a:xfrm>
              <a:prstGeom prst="line">
                <a:avLst/>
              </a:prstGeom>
              <a:grpFill/>
              <a:ln w="38100" cap="flat">
                <a:solidFill>
                  <a:srgbClr val="000000"/>
                </a:solidFill>
                <a:custDash>
                  <a:ds d="200000" sp="200000"/>
                </a:custDash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20" name="Line">
                <a:extLst>
                  <a:ext uri="{FF2B5EF4-FFF2-40B4-BE49-F238E27FC236}">
                    <a16:creationId xmlns:a16="http://schemas.microsoft.com/office/drawing/2014/main" id="{0A733E4B-A090-46CD-AB5A-68AB17B2CE2E}"/>
                  </a:ext>
                </a:extLst>
              </p:cNvPr>
              <p:cNvSpPr/>
              <p:nvPr/>
            </p:nvSpPr>
            <p:spPr>
              <a:xfrm flipV="1">
                <a:off x="6129634" y="12808"/>
                <a:ext cx="1" cy="2178940"/>
              </a:xfrm>
              <a:prstGeom prst="line">
                <a:avLst/>
              </a:prstGeom>
              <a:grpFill/>
              <a:ln w="38100" cap="flat">
                <a:solidFill>
                  <a:srgbClr val="000000"/>
                </a:solidFill>
                <a:custDash>
                  <a:ds d="200000" sp="200000"/>
                </a:custDash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BF003CB2-A222-44F9-BD7A-C8ED1B0E59E4}"/>
              </a:ext>
            </a:extLst>
          </p:cNvPr>
          <p:cNvGrpSpPr/>
          <p:nvPr/>
        </p:nvGrpSpPr>
        <p:grpSpPr>
          <a:xfrm>
            <a:off x="8535737" y="959687"/>
            <a:ext cx="9217145" cy="4339049"/>
            <a:chOff x="8535737" y="959687"/>
            <a:chExt cx="9217145" cy="4339049"/>
          </a:xfrm>
          <a:solidFill>
            <a:schemeClr val="bg1"/>
          </a:solidFill>
        </p:grpSpPr>
        <p:grpSp>
          <p:nvGrpSpPr>
            <p:cNvPr id="161" name="Group"/>
            <p:cNvGrpSpPr/>
            <p:nvPr/>
          </p:nvGrpSpPr>
          <p:grpSpPr>
            <a:xfrm>
              <a:off x="8535737" y="959687"/>
              <a:ext cx="9217145" cy="2191749"/>
              <a:chOff x="0" y="0"/>
              <a:chExt cx="9217143" cy="2191747"/>
            </a:xfrm>
            <a:grpFill/>
          </p:grpSpPr>
          <p:sp>
            <p:nvSpPr>
              <p:cNvPr id="158" name="Rectangle"/>
              <p:cNvSpPr/>
              <p:nvPr/>
            </p:nvSpPr>
            <p:spPr>
              <a:xfrm>
                <a:off x="0" y="12809"/>
                <a:ext cx="9217144" cy="2153539"/>
              </a:xfrm>
              <a:prstGeom prst="rect">
                <a:avLst/>
              </a:prstGeom>
              <a:grpFill/>
              <a:ln w="381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59" name="Line"/>
              <p:cNvSpPr/>
              <p:nvPr/>
            </p:nvSpPr>
            <p:spPr>
              <a:xfrm flipV="1">
                <a:off x="3081091" y="0"/>
                <a:ext cx="1" cy="2178939"/>
              </a:xfrm>
              <a:prstGeom prst="line">
                <a:avLst/>
              </a:prstGeom>
              <a:grpFill/>
              <a:ln w="38100" cap="flat">
                <a:solidFill>
                  <a:srgbClr val="000000"/>
                </a:solidFill>
                <a:custDash>
                  <a:ds d="200000" sp="200000"/>
                </a:custDash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60" name="Line"/>
              <p:cNvSpPr/>
              <p:nvPr/>
            </p:nvSpPr>
            <p:spPr>
              <a:xfrm flipV="1">
                <a:off x="6129634" y="12808"/>
                <a:ext cx="1" cy="2178940"/>
              </a:xfrm>
              <a:prstGeom prst="line">
                <a:avLst/>
              </a:prstGeom>
              <a:grpFill/>
              <a:ln w="38100" cap="flat">
                <a:solidFill>
                  <a:srgbClr val="000000"/>
                </a:solidFill>
                <a:custDash>
                  <a:ds d="200000" sp="200000"/>
                </a:custDash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  <p:grpSp>
          <p:nvGrpSpPr>
            <p:cNvPr id="10" name="Group">
              <a:extLst>
                <a:ext uri="{FF2B5EF4-FFF2-40B4-BE49-F238E27FC236}">
                  <a16:creationId xmlns:a16="http://schemas.microsoft.com/office/drawing/2014/main" id="{D81C6B25-A38C-47EA-A701-9388B4551542}"/>
                </a:ext>
              </a:extLst>
            </p:cNvPr>
            <p:cNvGrpSpPr/>
            <p:nvPr/>
          </p:nvGrpSpPr>
          <p:grpSpPr>
            <a:xfrm>
              <a:off x="8535737" y="3106987"/>
              <a:ext cx="9217145" cy="2191749"/>
              <a:chOff x="0" y="0"/>
              <a:chExt cx="9217143" cy="2191747"/>
            </a:xfrm>
            <a:grpFill/>
          </p:grpSpPr>
          <p:sp>
            <p:nvSpPr>
              <p:cNvPr id="11" name="Rectangle">
                <a:extLst>
                  <a:ext uri="{FF2B5EF4-FFF2-40B4-BE49-F238E27FC236}">
                    <a16:creationId xmlns:a16="http://schemas.microsoft.com/office/drawing/2014/main" id="{DB23D2C3-F757-42B4-83BE-B46ECBC0DAA4}"/>
                  </a:ext>
                </a:extLst>
              </p:cNvPr>
              <p:cNvSpPr/>
              <p:nvPr/>
            </p:nvSpPr>
            <p:spPr>
              <a:xfrm>
                <a:off x="0" y="12809"/>
                <a:ext cx="9217144" cy="2153539"/>
              </a:xfrm>
              <a:prstGeom prst="rect">
                <a:avLst/>
              </a:prstGeom>
              <a:grpFill/>
              <a:ln w="381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2" name="Line">
                <a:extLst>
                  <a:ext uri="{FF2B5EF4-FFF2-40B4-BE49-F238E27FC236}">
                    <a16:creationId xmlns:a16="http://schemas.microsoft.com/office/drawing/2014/main" id="{E91418EB-ACA9-4A1C-9CE7-1C531AD16C4B}"/>
                  </a:ext>
                </a:extLst>
              </p:cNvPr>
              <p:cNvSpPr/>
              <p:nvPr/>
            </p:nvSpPr>
            <p:spPr>
              <a:xfrm flipV="1">
                <a:off x="3081091" y="0"/>
                <a:ext cx="1" cy="2178939"/>
              </a:xfrm>
              <a:prstGeom prst="line">
                <a:avLst/>
              </a:prstGeom>
              <a:grpFill/>
              <a:ln w="38100" cap="flat">
                <a:solidFill>
                  <a:srgbClr val="000000"/>
                </a:solidFill>
                <a:custDash>
                  <a:ds d="200000" sp="200000"/>
                </a:custDash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3" name="Line">
                <a:extLst>
                  <a:ext uri="{FF2B5EF4-FFF2-40B4-BE49-F238E27FC236}">
                    <a16:creationId xmlns:a16="http://schemas.microsoft.com/office/drawing/2014/main" id="{5A5C48C5-04EF-4224-97A7-27BF690DA330}"/>
                  </a:ext>
                </a:extLst>
              </p:cNvPr>
              <p:cNvSpPr/>
              <p:nvPr/>
            </p:nvSpPr>
            <p:spPr>
              <a:xfrm flipV="1">
                <a:off x="6129634" y="12808"/>
                <a:ext cx="1" cy="2178940"/>
              </a:xfrm>
              <a:prstGeom prst="line">
                <a:avLst/>
              </a:prstGeom>
              <a:grpFill/>
              <a:ln w="38100" cap="flat">
                <a:solidFill>
                  <a:srgbClr val="000000"/>
                </a:solidFill>
                <a:custDash>
                  <a:ds d="200000" sp="200000"/>
                </a:custDash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A6C032A4-B06B-444C-9061-56318C0DC2F6}"/>
              </a:ext>
            </a:extLst>
          </p:cNvPr>
          <p:cNvSpPr/>
          <p:nvPr/>
        </p:nvSpPr>
        <p:spPr>
          <a:xfrm>
            <a:off x="107771" y="13091177"/>
            <a:ext cx="2428558" cy="549276"/>
          </a:xfrm>
          <a:prstGeom prst="rect">
            <a:avLst/>
          </a:prstGeom>
          <a:solidFill>
            <a:schemeClr val="bg1"/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5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5" name="Rectangle">
            <a:extLst>
              <a:ext uri="{FF2B5EF4-FFF2-40B4-BE49-F238E27FC236}">
                <a16:creationId xmlns:a16="http://schemas.microsoft.com/office/drawing/2014/main" id="{485D5B4F-D11C-4258-B28F-6A95190F7D7D}"/>
              </a:ext>
            </a:extLst>
          </p:cNvPr>
          <p:cNvSpPr/>
          <p:nvPr/>
        </p:nvSpPr>
        <p:spPr>
          <a:xfrm>
            <a:off x="485564" y="8422855"/>
            <a:ext cx="22864232" cy="2597977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6" name="lm(price ~ carat + cut + color + clarity, data = diamonds)">
            <a:extLst>
              <a:ext uri="{FF2B5EF4-FFF2-40B4-BE49-F238E27FC236}">
                <a16:creationId xmlns:a16="http://schemas.microsoft.com/office/drawing/2014/main" id="{B4E1C9FD-9F3F-429C-A27E-2F877D6A6F70}"/>
              </a:ext>
            </a:extLst>
          </p:cNvPr>
          <p:cNvSpPr txBox="1"/>
          <p:nvPr/>
        </p:nvSpPr>
        <p:spPr>
          <a:xfrm>
            <a:off x="850284" y="8754732"/>
            <a:ext cx="22459979" cy="27072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myVector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&lt;- c(1,2,3,4,5,6)</a:t>
            </a:r>
          </a:p>
          <a:p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myArray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&lt;- array(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myVector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, dim=c(2,3))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0544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2" name="Group"/>
          <p:cNvGrpSpPr/>
          <p:nvPr/>
        </p:nvGrpSpPr>
        <p:grpSpPr>
          <a:xfrm>
            <a:off x="8535737" y="959687"/>
            <a:ext cx="9217145" cy="2191749"/>
            <a:chOff x="0" y="0"/>
            <a:chExt cx="9217143" cy="2191747"/>
          </a:xfrm>
        </p:grpSpPr>
        <p:sp>
          <p:nvSpPr>
            <p:cNvPr id="203" name="Rectangle"/>
            <p:cNvSpPr/>
            <p:nvPr/>
          </p:nvSpPr>
          <p:spPr>
            <a:xfrm>
              <a:off x="0" y="12808"/>
              <a:ext cx="9217144" cy="2153540"/>
            </a:xfrm>
            <a:prstGeom prst="rect">
              <a:avLst/>
            </a:prstGeom>
            <a:solidFill>
              <a:srgbClr val="C0C0C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04" name="Rectangle"/>
            <p:cNvSpPr/>
            <p:nvPr/>
          </p:nvSpPr>
          <p:spPr>
            <a:xfrm>
              <a:off x="0" y="12808"/>
              <a:ext cx="3092384" cy="2153540"/>
            </a:xfrm>
            <a:prstGeom prst="rect">
              <a:avLst/>
            </a:prstGeom>
            <a:solidFill>
              <a:srgbClr val="9BBC7C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05" name="Rectangle"/>
            <p:cNvSpPr/>
            <p:nvPr/>
          </p:nvSpPr>
          <p:spPr>
            <a:xfrm>
              <a:off x="3062378" y="12808"/>
              <a:ext cx="3092385" cy="2153540"/>
            </a:xfrm>
            <a:prstGeom prst="rect">
              <a:avLst/>
            </a:prstGeom>
            <a:solidFill>
              <a:srgbClr val="78AAD6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06" name="Line"/>
            <p:cNvSpPr/>
            <p:nvPr/>
          </p:nvSpPr>
          <p:spPr>
            <a:xfrm flipV="1">
              <a:off x="3081091" y="0"/>
              <a:ext cx="1" cy="2178939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07" name="Line"/>
            <p:cNvSpPr/>
            <p:nvPr/>
          </p:nvSpPr>
          <p:spPr>
            <a:xfrm flipV="1">
              <a:off x="6129634" y="12808"/>
              <a:ext cx="1" cy="2178940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08" name="1"/>
            <p:cNvSpPr txBox="1"/>
            <p:nvPr/>
          </p:nvSpPr>
          <p:spPr>
            <a:xfrm>
              <a:off x="10129" y="651428"/>
              <a:ext cx="3072126" cy="901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5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209" name="&quot;two&quot;"/>
            <p:cNvSpPr txBox="1"/>
            <p:nvPr/>
          </p:nvSpPr>
          <p:spPr>
            <a:xfrm>
              <a:off x="3095516" y="651428"/>
              <a:ext cx="3026110" cy="901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5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rPr dirty="0"/>
                <a:t>"</a:t>
              </a:r>
              <a:r>
                <a:rPr lang="en-GB" dirty="0"/>
                <a:t>one</a:t>
              </a:r>
              <a:r>
                <a:rPr dirty="0"/>
                <a:t>"</a:t>
              </a:r>
            </a:p>
          </p:txBody>
        </p:sp>
        <p:sp>
          <p:nvSpPr>
            <p:cNvPr id="210" name="FALSE"/>
            <p:cNvSpPr txBox="1"/>
            <p:nvPr/>
          </p:nvSpPr>
          <p:spPr>
            <a:xfrm>
              <a:off x="6129633" y="651428"/>
              <a:ext cx="3072126" cy="901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5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FALSE</a:t>
              </a:r>
            </a:p>
          </p:txBody>
        </p:sp>
        <p:sp>
          <p:nvSpPr>
            <p:cNvPr id="211" name="Rectangle"/>
            <p:cNvSpPr/>
            <p:nvPr/>
          </p:nvSpPr>
          <p:spPr>
            <a:xfrm>
              <a:off x="0" y="12808"/>
              <a:ext cx="9217144" cy="2153540"/>
            </a:xfrm>
            <a:prstGeom prst="rect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213" name="?"/>
          <p:cNvSpPr txBox="1"/>
          <p:nvPr/>
        </p:nvSpPr>
        <p:spPr>
          <a:xfrm>
            <a:off x="19478263" y="1611116"/>
            <a:ext cx="384176" cy="901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?</a:t>
            </a:r>
          </a:p>
        </p:txBody>
      </p:sp>
      <p:sp>
        <p:nvSpPr>
          <p:cNvPr id="214" name="Atomic Vector"/>
          <p:cNvSpPr txBox="1"/>
          <p:nvPr/>
        </p:nvSpPr>
        <p:spPr>
          <a:xfrm>
            <a:off x="4581496" y="1536304"/>
            <a:ext cx="2175274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dirty="0"/>
              <a:t>Vector</a:t>
            </a:r>
          </a:p>
        </p:txBody>
      </p:sp>
      <p:pic>
        <p:nvPicPr>
          <p:cNvPr id="215" name="R-logo.001.png" descr="R-logo.001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21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</p:spTree>
    <p:extLst>
      <p:ext uri="{BB962C8B-B14F-4D97-AF65-F5344CB8AC3E}">
        <p14:creationId xmlns:p14="http://schemas.microsoft.com/office/powerpoint/2010/main" val="3360632892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R-logo.001.png" descr="R-logo.001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21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220" name="Rectangle"/>
          <p:cNvSpPr/>
          <p:nvPr/>
        </p:nvSpPr>
        <p:spPr>
          <a:xfrm>
            <a:off x="8535737" y="972496"/>
            <a:ext cx="9217145" cy="2153540"/>
          </a:xfrm>
          <a:prstGeom prst="rect">
            <a:avLst/>
          </a:prstGeom>
          <a:solidFill>
            <a:srgbClr val="78AAD6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21" name="Line"/>
          <p:cNvSpPr/>
          <p:nvPr/>
        </p:nvSpPr>
        <p:spPr>
          <a:xfrm flipV="1">
            <a:off x="11616829" y="959688"/>
            <a:ext cx="1" cy="2178939"/>
          </a:xfrm>
          <a:prstGeom prst="line">
            <a:avLst/>
          </a:prstGeom>
          <a:ln w="38100">
            <a:solidFill>
              <a:srgbClr val="000000"/>
            </a:solidFill>
            <a:custDash>
              <a:ds d="200000" sp="200000"/>
            </a:custDash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22" name="Line"/>
          <p:cNvSpPr/>
          <p:nvPr/>
        </p:nvSpPr>
        <p:spPr>
          <a:xfrm flipV="1">
            <a:off x="14665372" y="972496"/>
            <a:ext cx="1" cy="2178940"/>
          </a:xfrm>
          <a:prstGeom prst="line">
            <a:avLst/>
          </a:prstGeom>
          <a:ln w="38100">
            <a:solidFill>
              <a:srgbClr val="000000"/>
            </a:solidFill>
            <a:custDash>
              <a:ds d="200000" sp="200000"/>
            </a:custDash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23" name="character"/>
          <p:cNvSpPr txBox="1"/>
          <p:nvPr/>
        </p:nvSpPr>
        <p:spPr>
          <a:xfrm>
            <a:off x="18360981" y="1611116"/>
            <a:ext cx="2618741" cy="901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character</a:t>
            </a:r>
          </a:p>
        </p:txBody>
      </p:sp>
      <p:sp>
        <p:nvSpPr>
          <p:cNvPr id="224" name="&quot;1&quot;"/>
          <p:cNvSpPr txBox="1"/>
          <p:nvPr/>
        </p:nvSpPr>
        <p:spPr>
          <a:xfrm>
            <a:off x="8545867" y="1611115"/>
            <a:ext cx="3072126" cy="901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"1"</a:t>
            </a:r>
          </a:p>
        </p:txBody>
      </p:sp>
      <p:sp>
        <p:nvSpPr>
          <p:cNvPr id="225" name="&quot;two&quot;"/>
          <p:cNvSpPr txBox="1"/>
          <p:nvPr/>
        </p:nvSpPr>
        <p:spPr>
          <a:xfrm>
            <a:off x="11631254" y="1611115"/>
            <a:ext cx="3026110" cy="901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dirty="0"/>
              <a:t>"</a:t>
            </a:r>
            <a:r>
              <a:rPr lang="en-GB" dirty="0"/>
              <a:t>one</a:t>
            </a:r>
            <a:r>
              <a:rPr dirty="0"/>
              <a:t>"</a:t>
            </a:r>
          </a:p>
        </p:txBody>
      </p:sp>
      <p:sp>
        <p:nvSpPr>
          <p:cNvPr id="226" name="&quot;FALSE&quot;"/>
          <p:cNvSpPr txBox="1"/>
          <p:nvPr/>
        </p:nvSpPr>
        <p:spPr>
          <a:xfrm>
            <a:off x="14665371" y="1611115"/>
            <a:ext cx="3072126" cy="901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"FALSE"</a:t>
            </a:r>
          </a:p>
        </p:txBody>
      </p:sp>
      <p:sp>
        <p:nvSpPr>
          <p:cNvPr id="227" name="Atomic Vector"/>
          <p:cNvSpPr txBox="1"/>
          <p:nvPr/>
        </p:nvSpPr>
        <p:spPr>
          <a:xfrm>
            <a:off x="4581496" y="1536304"/>
            <a:ext cx="2175274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dirty="0"/>
              <a:t>Vector</a:t>
            </a:r>
          </a:p>
        </p:txBody>
      </p:sp>
    </p:spTree>
    <p:extLst>
      <p:ext uri="{BB962C8B-B14F-4D97-AF65-F5344CB8AC3E}">
        <p14:creationId xmlns:p14="http://schemas.microsoft.com/office/powerpoint/2010/main" val="2400352208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Atomic Vector"/>
          <p:cNvSpPr txBox="1"/>
          <p:nvPr/>
        </p:nvSpPr>
        <p:spPr>
          <a:xfrm>
            <a:off x="4581496" y="1536304"/>
            <a:ext cx="2175274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dirty="0"/>
              <a:t>Vector</a:t>
            </a:r>
          </a:p>
        </p:txBody>
      </p:sp>
      <p:pic>
        <p:nvPicPr>
          <p:cNvPr id="264" name="R-logo.001.png" descr="R-logo.001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26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1CACB88-1893-46A2-8904-F0CE8ED978AA}"/>
              </a:ext>
            </a:extLst>
          </p:cNvPr>
          <p:cNvGrpSpPr/>
          <p:nvPr/>
        </p:nvGrpSpPr>
        <p:grpSpPr>
          <a:xfrm>
            <a:off x="5045944" y="4619259"/>
            <a:ext cx="9857730" cy="7705253"/>
            <a:chOff x="5045944" y="4619259"/>
            <a:chExt cx="9857730" cy="7705253"/>
          </a:xfrm>
        </p:grpSpPr>
        <p:sp>
          <p:nvSpPr>
            <p:cNvPr id="266" name="List"/>
            <p:cNvSpPr txBox="1"/>
            <p:nvPr/>
          </p:nvSpPr>
          <p:spPr>
            <a:xfrm>
              <a:off x="5045944" y="5384749"/>
              <a:ext cx="1233679" cy="10541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anchor="ctr">
              <a:spAutoFit/>
            </a:bodyPr>
            <a:lstStyle>
              <a:lvl1pPr>
                <a:defRPr sz="6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List</a:t>
              </a:r>
            </a:p>
          </p:txBody>
        </p:sp>
        <p:grpSp>
          <p:nvGrpSpPr>
            <p:cNvPr id="272" name="Group"/>
            <p:cNvGrpSpPr/>
            <p:nvPr/>
          </p:nvGrpSpPr>
          <p:grpSpPr>
            <a:xfrm>
              <a:off x="8329986" y="4619259"/>
              <a:ext cx="6573688" cy="2572328"/>
              <a:chOff x="0" y="0"/>
              <a:chExt cx="6573687" cy="2572327"/>
            </a:xfrm>
          </p:grpSpPr>
          <p:sp>
            <p:nvSpPr>
              <p:cNvPr id="267" name="Rectangle"/>
              <p:cNvSpPr/>
              <p:nvPr/>
            </p:nvSpPr>
            <p:spPr>
              <a:xfrm>
                <a:off x="205751" y="228471"/>
                <a:ext cx="3079686" cy="2153540"/>
              </a:xfrm>
              <a:prstGeom prst="rect">
                <a:avLst/>
              </a:prstGeom>
              <a:solidFill>
                <a:srgbClr val="9BBC7C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268" name="double"/>
              <p:cNvSpPr txBox="1"/>
              <p:nvPr/>
            </p:nvSpPr>
            <p:spPr>
              <a:xfrm>
                <a:off x="3822135" y="835313"/>
                <a:ext cx="1984376" cy="901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5000">
                    <a:solidFill>
                      <a:srgbClr val="9CBE7E"/>
                    </a:solidFill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t>double</a:t>
                </a:r>
              </a:p>
            </p:txBody>
          </p:sp>
          <p:sp>
            <p:nvSpPr>
              <p:cNvPr id="269" name="1"/>
              <p:cNvSpPr txBox="1"/>
              <p:nvPr/>
            </p:nvSpPr>
            <p:spPr>
              <a:xfrm>
                <a:off x="209531" y="867090"/>
                <a:ext cx="3072126" cy="901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>
                  <a:defRPr sz="5000"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t>1</a:t>
                </a:r>
              </a:p>
            </p:txBody>
          </p:sp>
          <p:sp>
            <p:nvSpPr>
              <p:cNvPr id="270" name="Rounded Rectangle"/>
              <p:cNvSpPr/>
              <p:nvPr/>
            </p:nvSpPr>
            <p:spPr>
              <a:xfrm>
                <a:off x="0" y="0"/>
                <a:ext cx="6573688" cy="2572328"/>
              </a:xfrm>
              <a:prstGeom prst="roundRect">
                <a:avLst>
                  <a:gd name="adj" fmla="val 15000"/>
                </a:avLst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271" name="1"/>
              <p:cNvSpPr txBox="1"/>
              <p:nvPr/>
            </p:nvSpPr>
            <p:spPr>
              <a:xfrm>
                <a:off x="215881" y="867090"/>
                <a:ext cx="3072126" cy="901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>
                  <a:defRPr sz="5000"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t>1</a:t>
                </a:r>
              </a:p>
            </p:txBody>
          </p:sp>
        </p:grpSp>
        <p:grpSp>
          <p:nvGrpSpPr>
            <p:cNvPr id="277" name="Group"/>
            <p:cNvGrpSpPr/>
            <p:nvPr/>
          </p:nvGrpSpPr>
          <p:grpSpPr>
            <a:xfrm>
              <a:off x="8329986" y="9752184"/>
              <a:ext cx="6573688" cy="2572328"/>
              <a:chOff x="0" y="0"/>
              <a:chExt cx="6573687" cy="2572327"/>
            </a:xfrm>
          </p:grpSpPr>
          <p:sp>
            <p:nvSpPr>
              <p:cNvPr id="273" name="Rounded Rectangle"/>
              <p:cNvSpPr/>
              <p:nvPr/>
            </p:nvSpPr>
            <p:spPr>
              <a:xfrm>
                <a:off x="0" y="0"/>
                <a:ext cx="6573688" cy="2572328"/>
              </a:xfrm>
              <a:prstGeom prst="roundRect">
                <a:avLst>
                  <a:gd name="adj" fmla="val 15000"/>
                </a:avLst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274" name="Rectangle"/>
              <p:cNvSpPr/>
              <p:nvPr/>
            </p:nvSpPr>
            <p:spPr>
              <a:xfrm>
                <a:off x="205751" y="215717"/>
                <a:ext cx="3092385" cy="2153539"/>
              </a:xfrm>
              <a:prstGeom prst="rect">
                <a:avLst/>
              </a:prstGeom>
              <a:solidFill>
                <a:srgbClr val="C0C0C0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275" name="logical"/>
              <p:cNvSpPr txBox="1"/>
              <p:nvPr/>
            </p:nvSpPr>
            <p:spPr>
              <a:xfrm>
                <a:off x="3883413" y="854336"/>
                <a:ext cx="1861821" cy="901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5000">
                    <a:solidFill>
                      <a:srgbClr val="C0C0C0"/>
                    </a:solidFill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t>logical</a:t>
                </a:r>
              </a:p>
            </p:txBody>
          </p:sp>
          <p:sp>
            <p:nvSpPr>
              <p:cNvPr id="276" name="FALSE"/>
              <p:cNvSpPr txBox="1"/>
              <p:nvPr/>
            </p:nvSpPr>
            <p:spPr>
              <a:xfrm>
                <a:off x="193051" y="854336"/>
                <a:ext cx="3026111" cy="901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>
                  <a:defRPr sz="5000"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t>FALSE</a:t>
                </a:r>
              </a:p>
            </p:txBody>
          </p:sp>
        </p:grpSp>
        <p:grpSp>
          <p:nvGrpSpPr>
            <p:cNvPr id="282" name="Group"/>
            <p:cNvGrpSpPr/>
            <p:nvPr/>
          </p:nvGrpSpPr>
          <p:grpSpPr>
            <a:xfrm>
              <a:off x="8329986" y="7173021"/>
              <a:ext cx="6573688" cy="2572329"/>
              <a:chOff x="0" y="0"/>
              <a:chExt cx="6573687" cy="2572327"/>
            </a:xfrm>
          </p:grpSpPr>
          <p:sp>
            <p:nvSpPr>
              <p:cNvPr id="278" name="Rounded Rectangle"/>
              <p:cNvSpPr/>
              <p:nvPr/>
            </p:nvSpPr>
            <p:spPr>
              <a:xfrm>
                <a:off x="0" y="0"/>
                <a:ext cx="6573688" cy="2572328"/>
              </a:xfrm>
              <a:prstGeom prst="roundRect">
                <a:avLst>
                  <a:gd name="adj" fmla="val 15000"/>
                </a:avLst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279" name="Rectangle"/>
              <p:cNvSpPr/>
              <p:nvPr/>
            </p:nvSpPr>
            <p:spPr>
              <a:xfrm>
                <a:off x="245793" y="209394"/>
                <a:ext cx="3068393" cy="2153539"/>
              </a:xfrm>
              <a:prstGeom prst="rect">
                <a:avLst/>
              </a:prstGeom>
              <a:solidFill>
                <a:srgbClr val="78AAD6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280" name="&quot;two&quot;"/>
              <p:cNvSpPr txBox="1"/>
              <p:nvPr/>
            </p:nvSpPr>
            <p:spPr>
              <a:xfrm>
                <a:off x="255923" y="848013"/>
                <a:ext cx="3072125" cy="901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>
                  <a:defRPr sz="5000"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rPr dirty="0"/>
                  <a:t>"</a:t>
                </a:r>
                <a:r>
                  <a:rPr lang="en-GB" dirty="0"/>
                  <a:t>one</a:t>
                </a:r>
                <a:r>
                  <a:rPr dirty="0"/>
                  <a:t>"</a:t>
                </a:r>
              </a:p>
            </p:txBody>
          </p:sp>
          <p:sp>
            <p:nvSpPr>
              <p:cNvPr id="281" name="character"/>
              <p:cNvSpPr txBox="1"/>
              <p:nvPr/>
            </p:nvSpPr>
            <p:spPr>
              <a:xfrm>
                <a:off x="3504953" y="835313"/>
                <a:ext cx="2618741" cy="901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5000">
                    <a:solidFill>
                      <a:srgbClr val="78AAD6"/>
                    </a:solidFill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t>character</a:t>
                </a:r>
              </a:p>
            </p:txBody>
          </p:sp>
        </p:grpSp>
      </p:grpSp>
      <p:grpSp>
        <p:nvGrpSpPr>
          <p:cNvPr id="39" name="Group">
            <a:extLst>
              <a:ext uri="{FF2B5EF4-FFF2-40B4-BE49-F238E27FC236}">
                <a16:creationId xmlns:a16="http://schemas.microsoft.com/office/drawing/2014/main" id="{3E92A131-AD50-4625-9F9B-69741D756324}"/>
              </a:ext>
            </a:extLst>
          </p:cNvPr>
          <p:cNvGrpSpPr/>
          <p:nvPr/>
        </p:nvGrpSpPr>
        <p:grpSpPr>
          <a:xfrm>
            <a:off x="8535737" y="959687"/>
            <a:ext cx="9217145" cy="2191749"/>
            <a:chOff x="0" y="0"/>
            <a:chExt cx="9217143" cy="2191747"/>
          </a:xfrm>
        </p:grpSpPr>
        <p:sp>
          <p:nvSpPr>
            <p:cNvPr id="40" name="Rectangle">
              <a:extLst>
                <a:ext uri="{FF2B5EF4-FFF2-40B4-BE49-F238E27FC236}">
                  <a16:creationId xmlns:a16="http://schemas.microsoft.com/office/drawing/2014/main" id="{46447075-5CE3-4C3D-BA32-CD798785482E}"/>
                </a:ext>
              </a:extLst>
            </p:cNvPr>
            <p:cNvSpPr/>
            <p:nvPr/>
          </p:nvSpPr>
          <p:spPr>
            <a:xfrm>
              <a:off x="0" y="12808"/>
              <a:ext cx="9217144" cy="2153540"/>
            </a:xfrm>
            <a:prstGeom prst="rect">
              <a:avLst/>
            </a:prstGeom>
            <a:solidFill>
              <a:srgbClr val="C0C0C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1" name="Rectangle">
              <a:extLst>
                <a:ext uri="{FF2B5EF4-FFF2-40B4-BE49-F238E27FC236}">
                  <a16:creationId xmlns:a16="http://schemas.microsoft.com/office/drawing/2014/main" id="{68C98259-D53D-4454-88B3-56F162027AB6}"/>
                </a:ext>
              </a:extLst>
            </p:cNvPr>
            <p:cNvSpPr/>
            <p:nvPr/>
          </p:nvSpPr>
          <p:spPr>
            <a:xfrm>
              <a:off x="0" y="12808"/>
              <a:ext cx="3092384" cy="2153540"/>
            </a:xfrm>
            <a:prstGeom prst="rect">
              <a:avLst/>
            </a:prstGeom>
            <a:solidFill>
              <a:srgbClr val="9BBC7C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2" name="Rectangle">
              <a:extLst>
                <a:ext uri="{FF2B5EF4-FFF2-40B4-BE49-F238E27FC236}">
                  <a16:creationId xmlns:a16="http://schemas.microsoft.com/office/drawing/2014/main" id="{A583568F-D048-42A4-8DF7-E6B339820F58}"/>
                </a:ext>
              </a:extLst>
            </p:cNvPr>
            <p:cNvSpPr/>
            <p:nvPr/>
          </p:nvSpPr>
          <p:spPr>
            <a:xfrm>
              <a:off x="3062378" y="12808"/>
              <a:ext cx="3092385" cy="2153540"/>
            </a:xfrm>
            <a:prstGeom prst="rect">
              <a:avLst/>
            </a:prstGeom>
            <a:solidFill>
              <a:srgbClr val="78AAD6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3" name="Line">
              <a:extLst>
                <a:ext uri="{FF2B5EF4-FFF2-40B4-BE49-F238E27FC236}">
                  <a16:creationId xmlns:a16="http://schemas.microsoft.com/office/drawing/2014/main" id="{B37BF8AD-55B1-4363-8987-73293044346A}"/>
                </a:ext>
              </a:extLst>
            </p:cNvPr>
            <p:cNvSpPr/>
            <p:nvPr/>
          </p:nvSpPr>
          <p:spPr>
            <a:xfrm flipV="1">
              <a:off x="3081091" y="0"/>
              <a:ext cx="1" cy="2178939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4" name="Line">
              <a:extLst>
                <a:ext uri="{FF2B5EF4-FFF2-40B4-BE49-F238E27FC236}">
                  <a16:creationId xmlns:a16="http://schemas.microsoft.com/office/drawing/2014/main" id="{E6C56515-A938-4074-9593-AFFECEA72799}"/>
                </a:ext>
              </a:extLst>
            </p:cNvPr>
            <p:cNvSpPr/>
            <p:nvPr/>
          </p:nvSpPr>
          <p:spPr>
            <a:xfrm flipV="1">
              <a:off x="6129634" y="12808"/>
              <a:ext cx="1" cy="2178940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5" name="1">
              <a:extLst>
                <a:ext uri="{FF2B5EF4-FFF2-40B4-BE49-F238E27FC236}">
                  <a16:creationId xmlns:a16="http://schemas.microsoft.com/office/drawing/2014/main" id="{BF19A1F2-219F-40A5-B1A1-AB389E17334F}"/>
                </a:ext>
              </a:extLst>
            </p:cNvPr>
            <p:cNvSpPr txBox="1"/>
            <p:nvPr/>
          </p:nvSpPr>
          <p:spPr>
            <a:xfrm>
              <a:off x="10129" y="651428"/>
              <a:ext cx="3072126" cy="901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5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46" name="&quot;two&quot;">
              <a:extLst>
                <a:ext uri="{FF2B5EF4-FFF2-40B4-BE49-F238E27FC236}">
                  <a16:creationId xmlns:a16="http://schemas.microsoft.com/office/drawing/2014/main" id="{2E16FBB8-57A8-4E0E-9570-0D4B240C2A8C}"/>
                </a:ext>
              </a:extLst>
            </p:cNvPr>
            <p:cNvSpPr txBox="1"/>
            <p:nvPr/>
          </p:nvSpPr>
          <p:spPr>
            <a:xfrm>
              <a:off x="3095516" y="651428"/>
              <a:ext cx="3026110" cy="901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5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rPr dirty="0"/>
                <a:t>"</a:t>
              </a:r>
              <a:r>
                <a:rPr lang="en-GB" dirty="0"/>
                <a:t>one</a:t>
              </a:r>
              <a:r>
                <a:rPr dirty="0"/>
                <a:t>"</a:t>
              </a:r>
            </a:p>
          </p:txBody>
        </p:sp>
        <p:sp>
          <p:nvSpPr>
            <p:cNvPr id="47" name="FALSE">
              <a:extLst>
                <a:ext uri="{FF2B5EF4-FFF2-40B4-BE49-F238E27FC236}">
                  <a16:creationId xmlns:a16="http://schemas.microsoft.com/office/drawing/2014/main" id="{70B9547E-DC64-4166-A0BD-6E5266AA12BD}"/>
                </a:ext>
              </a:extLst>
            </p:cNvPr>
            <p:cNvSpPr txBox="1"/>
            <p:nvPr/>
          </p:nvSpPr>
          <p:spPr>
            <a:xfrm>
              <a:off x="6129633" y="651428"/>
              <a:ext cx="3072126" cy="901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5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FALSE</a:t>
              </a:r>
            </a:p>
          </p:txBody>
        </p:sp>
        <p:sp>
          <p:nvSpPr>
            <p:cNvPr id="48" name="Rectangle">
              <a:extLst>
                <a:ext uri="{FF2B5EF4-FFF2-40B4-BE49-F238E27FC236}">
                  <a16:creationId xmlns:a16="http://schemas.microsoft.com/office/drawing/2014/main" id="{92812CD7-007D-4088-A69B-75EAE70B25A8}"/>
                </a:ext>
              </a:extLst>
            </p:cNvPr>
            <p:cNvSpPr/>
            <p:nvPr/>
          </p:nvSpPr>
          <p:spPr>
            <a:xfrm>
              <a:off x="0" y="12808"/>
              <a:ext cx="9217144" cy="2153540"/>
            </a:xfrm>
            <a:prstGeom prst="rect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pic>
        <p:nvPicPr>
          <p:cNvPr id="3" name="Graphic 2" descr="Close">
            <a:extLst>
              <a:ext uri="{FF2B5EF4-FFF2-40B4-BE49-F238E27FC236}">
                <a16:creationId xmlns:a16="http://schemas.microsoft.com/office/drawing/2014/main" id="{F0068020-24D7-4F8A-AC24-1B36AD037C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938029" y="1058489"/>
            <a:ext cx="1864475" cy="1864475"/>
          </a:xfrm>
          <a:prstGeom prst="rect">
            <a:avLst/>
          </a:prstGeom>
        </p:spPr>
      </p:pic>
      <p:pic>
        <p:nvPicPr>
          <p:cNvPr id="6" name="Graphic 5" descr="Checkmark">
            <a:extLst>
              <a:ext uri="{FF2B5EF4-FFF2-40B4-BE49-F238E27FC236}">
                <a16:creationId xmlns:a16="http://schemas.microsoft.com/office/drawing/2014/main" id="{DC586C08-7FD7-48EE-8AB6-35E6F566D63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5833363" y="7608040"/>
            <a:ext cx="1702290" cy="1702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93174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" action="ppaction://noaction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pSp>
        <p:nvGrpSpPr>
          <p:cNvPr id="95" name="Group"/>
          <p:cNvGrpSpPr/>
          <p:nvPr/>
        </p:nvGrpSpPr>
        <p:grpSpPr>
          <a:xfrm>
            <a:off x="5747578" y="1833872"/>
            <a:ext cx="12662300" cy="8376050"/>
            <a:chOff x="-1" y="0"/>
            <a:chExt cx="12662298" cy="8376048"/>
          </a:xfrm>
        </p:grpSpPr>
        <p:sp>
          <p:nvSpPr>
            <p:cNvPr id="90" name="Rounded Rectangle"/>
            <p:cNvSpPr/>
            <p:nvPr/>
          </p:nvSpPr>
          <p:spPr>
            <a:xfrm>
              <a:off x="0" y="89636"/>
              <a:ext cx="12662297" cy="8286412"/>
            </a:xfrm>
            <a:prstGeom prst="roundRect">
              <a:avLst>
                <a:gd name="adj" fmla="val 9043"/>
              </a:avLst>
            </a:prstGeom>
            <a:solidFill>
              <a:srgbClr val="78AAD6"/>
            </a:solidFill>
            <a:ln w="25400" cap="flat">
              <a:noFill/>
              <a:miter lim="400000"/>
            </a:ln>
            <a:effectLst>
              <a:outerShdw blurRad="177800" dist="101600" dir="2700000" rotWithShape="0">
                <a:srgbClr val="000000">
                  <a:alpha val="75000"/>
                </a:srgbClr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42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1" name="Rectangle"/>
            <p:cNvSpPr/>
            <p:nvPr/>
          </p:nvSpPr>
          <p:spPr>
            <a:xfrm>
              <a:off x="0" y="2258563"/>
              <a:ext cx="12662297" cy="536670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42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2" name="Garrett"/>
            <p:cNvSpPr txBox="1"/>
            <p:nvPr/>
          </p:nvSpPr>
          <p:spPr>
            <a:xfrm>
              <a:off x="-1" y="2873320"/>
              <a:ext cx="12662297" cy="408344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20200" b="1">
                  <a:latin typeface="Marker Felt"/>
                  <a:ea typeface="Marker Felt"/>
                  <a:cs typeface="Marker Felt"/>
                  <a:sym typeface="Marker Felt"/>
                </a:defRPr>
              </a:lvl1pPr>
            </a:lstStyle>
            <a:p>
              <a:r>
                <a:rPr lang="en-GB" dirty="0"/>
                <a:t>Mike</a:t>
              </a:r>
              <a:endParaRPr dirty="0"/>
            </a:p>
          </p:txBody>
        </p:sp>
        <p:sp>
          <p:nvSpPr>
            <p:cNvPr id="93" name="HELLO"/>
            <p:cNvSpPr txBox="1"/>
            <p:nvPr/>
          </p:nvSpPr>
          <p:spPr>
            <a:xfrm>
              <a:off x="3839402" y="0"/>
              <a:ext cx="4961188" cy="167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l">
                <a:defRPr sz="9000" b="1" spc="9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"/>
                </a:defRPr>
              </a:lvl1pPr>
            </a:lstStyle>
            <a:p>
              <a:r>
                <a:t>HELLO</a:t>
              </a:r>
            </a:p>
          </p:txBody>
        </p:sp>
        <p:sp>
          <p:nvSpPr>
            <p:cNvPr id="94" name="my name is"/>
            <p:cNvSpPr txBox="1"/>
            <p:nvPr/>
          </p:nvSpPr>
          <p:spPr>
            <a:xfrm>
              <a:off x="4393863" y="1294751"/>
              <a:ext cx="3844526" cy="9959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l">
                <a:defRPr sz="5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"/>
                </a:defRPr>
              </a:lvl1pPr>
            </a:lstStyle>
            <a:p>
              <a:r>
                <a:t>my name is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970DE34C-E94F-469D-A2E0-87B11CCFDAB4}"/>
              </a:ext>
            </a:extLst>
          </p:cNvPr>
          <p:cNvGrpSpPr/>
          <p:nvPr/>
        </p:nvGrpSpPr>
        <p:grpSpPr>
          <a:xfrm>
            <a:off x="6729706" y="10825336"/>
            <a:ext cx="10668000" cy="1064887"/>
            <a:chOff x="5860852" y="10817241"/>
            <a:chExt cx="10349592" cy="1064887"/>
          </a:xfrm>
        </p:grpSpPr>
        <p:sp>
          <p:nvSpPr>
            <p:cNvPr id="96" name=" @StatGarrett"/>
            <p:cNvSpPr txBox="1"/>
            <p:nvPr/>
          </p:nvSpPr>
          <p:spPr>
            <a:xfrm>
              <a:off x="5860852" y="10817241"/>
              <a:ext cx="5359082" cy="106488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 anchor="ctr"/>
            <a:lstStyle/>
            <a:p>
              <a:pPr algn="l">
                <a:defRPr sz="5600">
                  <a:latin typeface="+mn-lt"/>
                  <a:ea typeface="+mn-ea"/>
                  <a:cs typeface="+mn-cs"/>
                  <a:sym typeface="Helvetica Neue"/>
                </a:defRPr>
              </a:pPr>
              <a:r>
                <a:rPr dirty="0">
                  <a:solidFill>
                    <a:srgbClr val="78AAD6"/>
                  </a:solidFill>
                  <a:latin typeface="FontAwesome"/>
                  <a:ea typeface="FontAwesome"/>
                  <a:cs typeface="FontAwesome"/>
                  <a:sym typeface="FontAwesome"/>
                </a:rPr>
                <a:t></a:t>
              </a:r>
              <a:r>
                <a:rPr dirty="0"/>
                <a:t> </a:t>
              </a:r>
              <a:r>
                <a:rPr dirty="0">
                  <a:solidFill>
                    <a:srgbClr val="53585F"/>
                  </a:solidFill>
                </a:rPr>
                <a:t>@</a:t>
              </a:r>
              <a:r>
                <a:rPr lang="en-GB" dirty="0" err="1">
                  <a:solidFill>
                    <a:srgbClr val="53585F"/>
                  </a:solidFill>
                </a:rPr>
                <a:t>MikeKSmith</a:t>
              </a:r>
              <a:endParaRPr dirty="0">
                <a:solidFill>
                  <a:srgbClr val="53585F"/>
                </a:solidFill>
              </a:endParaRPr>
            </a:p>
          </p:txBody>
        </p:sp>
        <p:pic>
          <p:nvPicPr>
            <p:cNvPr id="1030" name="Picture 6" descr="Image result for github">
              <a:extLst>
                <a:ext uri="{FF2B5EF4-FFF2-40B4-BE49-F238E27FC236}">
                  <a16:creationId xmlns:a16="http://schemas.microsoft.com/office/drawing/2014/main" id="{3BAEBA73-1C76-4C27-AA22-4257428C8A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19933" y="10920286"/>
              <a:ext cx="858795" cy="8587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 @StatGarrett">
              <a:extLst>
                <a:ext uri="{FF2B5EF4-FFF2-40B4-BE49-F238E27FC236}">
                  <a16:creationId xmlns:a16="http://schemas.microsoft.com/office/drawing/2014/main" id="{E93B331F-FF8C-446B-89A3-B542BA0F527A}"/>
                </a:ext>
              </a:extLst>
            </p:cNvPr>
            <p:cNvSpPr txBox="1"/>
            <p:nvPr/>
          </p:nvSpPr>
          <p:spPr>
            <a:xfrm>
              <a:off x="12078728" y="10817241"/>
              <a:ext cx="4131716" cy="106488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 anchor="ctr"/>
            <a:lstStyle/>
            <a:p>
              <a:pPr algn="l">
                <a:defRPr sz="5600">
                  <a:latin typeface="+mn-lt"/>
                  <a:ea typeface="+mn-ea"/>
                  <a:cs typeface="+mn-cs"/>
                  <a:sym typeface="Helvetica Neue"/>
                </a:defRPr>
              </a:pPr>
              <a:r>
                <a:rPr lang="en-GB" dirty="0" err="1">
                  <a:solidFill>
                    <a:srgbClr val="53585F"/>
                  </a:solidFill>
                </a:rPr>
                <a:t>MikeKSmith</a:t>
              </a:r>
              <a:endParaRPr dirty="0">
                <a:solidFill>
                  <a:srgbClr val="53585F"/>
                </a:solidFill>
              </a:endParaRP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CD0E19EC-2BEC-43F4-93AC-3EFAB13FE4A0}"/>
              </a:ext>
            </a:extLst>
          </p:cNvPr>
          <p:cNvSpPr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solidFill>
            <a:schemeClr val="bg1"/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5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4" name=" @StatGarrett">
            <a:extLst>
              <a:ext uri="{FF2B5EF4-FFF2-40B4-BE49-F238E27FC236}">
                <a16:creationId xmlns:a16="http://schemas.microsoft.com/office/drawing/2014/main" id="{7E19166F-76A8-483F-8B37-C01999B2C137}"/>
              </a:ext>
            </a:extLst>
          </p:cNvPr>
          <p:cNvSpPr txBox="1"/>
          <p:nvPr/>
        </p:nvSpPr>
        <p:spPr>
          <a:xfrm>
            <a:off x="8047746" y="11858313"/>
            <a:ext cx="8734183" cy="10648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26789" tIns="26789" rIns="26789" bIns="26789" anchor="ctr"/>
          <a:lstStyle/>
          <a:p>
            <a:pPr algn="l">
              <a:defRPr sz="5600">
                <a:latin typeface="+mn-lt"/>
                <a:ea typeface="+mn-ea"/>
                <a:cs typeface="+mn-cs"/>
                <a:sym typeface="Helvetica Neue"/>
              </a:defRPr>
            </a:pPr>
            <a:r>
              <a:rPr lang="en-GB" sz="5400" dirty="0">
                <a:solidFill>
                  <a:schemeClr val="tx2"/>
                </a:solidFill>
              </a:rPr>
              <a:t>Mike.K.Smith@Pfizer.com</a:t>
            </a:r>
            <a:endParaRPr sz="5400" dirty="0">
              <a:solidFill>
                <a:schemeClr val="tx2"/>
              </a:solidFill>
            </a:endParaRPr>
          </a:p>
        </p:txBody>
      </p:sp>
      <p:pic>
        <p:nvPicPr>
          <p:cNvPr id="15" name="Graphic 14" descr="Email">
            <a:extLst>
              <a:ext uri="{FF2B5EF4-FFF2-40B4-BE49-F238E27FC236}">
                <a16:creationId xmlns:a16="http://schemas.microsoft.com/office/drawing/2014/main" id="{CD7648A6-6226-4F88-8CBC-46E8A31C3F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89027" y="12042333"/>
            <a:ext cx="705037" cy="705037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2" name="R-logo.001.png" descr="R-logo.001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172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725" name="List"/>
          <p:cNvSpPr txBox="1"/>
          <p:nvPr/>
        </p:nvSpPr>
        <p:spPr>
          <a:xfrm>
            <a:off x="16379421" y="3974105"/>
            <a:ext cx="1233679" cy="1054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List</a:t>
            </a:r>
          </a:p>
        </p:txBody>
      </p:sp>
      <p:grpSp>
        <p:nvGrpSpPr>
          <p:cNvPr id="1750" name="Group"/>
          <p:cNvGrpSpPr/>
          <p:nvPr/>
        </p:nvGrpSpPr>
        <p:grpSpPr>
          <a:xfrm>
            <a:off x="12574885" y="5151457"/>
            <a:ext cx="8842752" cy="5198153"/>
            <a:chOff x="0" y="0"/>
            <a:chExt cx="8842751" cy="5198152"/>
          </a:xfrm>
        </p:grpSpPr>
        <p:sp>
          <p:nvSpPr>
            <p:cNvPr id="1726" name="Rectangle"/>
            <p:cNvSpPr/>
            <p:nvPr/>
          </p:nvSpPr>
          <p:spPr>
            <a:xfrm>
              <a:off x="138920" y="149954"/>
              <a:ext cx="6206113" cy="1454034"/>
            </a:xfrm>
            <a:prstGeom prst="rect">
              <a:avLst/>
            </a:prstGeom>
            <a:solidFill>
              <a:srgbClr val="9BBC7C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727" name="double"/>
            <p:cNvSpPr txBox="1"/>
            <p:nvPr/>
          </p:nvSpPr>
          <p:spPr>
            <a:xfrm>
              <a:off x="6977912" y="581139"/>
              <a:ext cx="1340675" cy="60881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3500">
                  <a:solidFill>
                    <a:srgbClr val="9CBE7E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double</a:t>
              </a:r>
            </a:p>
          </p:txBody>
        </p:sp>
        <p:sp>
          <p:nvSpPr>
            <p:cNvPr id="1728" name="Rounded Rectangle"/>
            <p:cNvSpPr/>
            <p:nvPr/>
          </p:nvSpPr>
          <p:spPr>
            <a:xfrm>
              <a:off x="0" y="0"/>
              <a:ext cx="8842752" cy="1736793"/>
            </a:xfrm>
            <a:prstGeom prst="roundRect">
              <a:avLst>
                <a:gd name="adj" fmla="val 15000"/>
              </a:avLst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729" name="Line"/>
            <p:cNvSpPr/>
            <p:nvPr/>
          </p:nvSpPr>
          <p:spPr>
            <a:xfrm flipV="1">
              <a:off x="2210647" y="128480"/>
              <a:ext cx="1" cy="1471184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730" name="Line"/>
            <p:cNvSpPr/>
            <p:nvPr/>
          </p:nvSpPr>
          <p:spPr>
            <a:xfrm flipV="1">
              <a:off x="4268971" y="137129"/>
              <a:ext cx="1" cy="1471183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731" name="1"/>
            <p:cNvSpPr txBox="1"/>
            <p:nvPr/>
          </p:nvSpPr>
          <p:spPr>
            <a:xfrm>
              <a:off x="137184" y="568314"/>
              <a:ext cx="2074249" cy="6088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48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1732" name="2"/>
            <p:cNvSpPr txBox="1"/>
            <p:nvPr/>
          </p:nvSpPr>
          <p:spPr>
            <a:xfrm>
              <a:off x="2220386" y="568314"/>
              <a:ext cx="2043179" cy="6088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48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2</a:t>
              </a:r>
            </a:p>
          </p:txBody>
        </p:sp>
        <p:sp>
          <p:nvSpPr>
            <p:cNvPr id="1733" name="3"/>
            <p:cNvSpPr txBox="1"/>
            <p:nvPr/>
          </p:nvSpPr>
          <p:spPr>
            <a:xfrm>
              <a:off x="4268970" y="568314"/>
              <a:ext cx="2074249" cy="6088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48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3</a:t>
              </a:r>
            </a:p>
          </p:txBody>
        </p:sp>
        <p:sp>
          <p:nvSpPr>
            <p:cNvPr id="1734" name="Rounded Rectangle"/>
            <p:cNvSpPr/>
            <p:nvPr/>
          </p:nvSpPr>
          <p:spPr>
            <a:xfrm>
              <a:off x="0" y="3461359"/>
              <a:ext cx="8842752" cy="1736794"/>
            </a:xfrm>
            <a:prstGeom prst="roundRect">
              <a:avLst>
                <a:gd name="adj" fmla="val 15000"/>
              </a:avLst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735" name="Rectangle"/>
            <p:cNvSpPr/>
            <p:nvPr/>
          </p:nvSpPr>
          <p:spPr>
            <a:xfrm>
              <a:off x="130345" y="3598488"/>
              <a:ext cx="6223262" cy="1454034"/>
            </a:xfrm>
            <a:prstGeom prst="rect">
              <a:avLst/>
            </a:prstGeom>
            <a:solidFill>
              <a:srgbClr val="C0C0C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736" name="Line"/>
            <p:cNvSpPr/>
            <p:nvPr/>
          </p:nvSpPr>
          <p:spPr>
            <a:xfrm flipV="1">
              <a:off x="2210647" y="3589840"/>
              <a:ext cx="1" cy="1471184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737" name="Line"/>
            <p:cNvSpPr/>
            <p:nvPr/>
          </p:nvSpPr>
          <p:spPr>
            <a:xfrm flipV="1">
              <a:off x="4268971" y="3598489"/>
              <a:ext cx="1" cy="1471183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738" name="logical"/>
            <p:cNvSpPr txBox="1"/>
            <p:nvPr/>
          </p:nvSpPr>
          <p:spPr>
            <a:xfrm>
              <a:off x="7017999" y="4029673"/>
              <a:ext cx="1260501" cy="60881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3500">
                  <a:solidFill>
                    <a:srgbClr val="C0C0C0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logical</a:t>
              </a:r>
            </a:p>
          </p:txBody>
        </p:sp>
        <p:sp>
          <p:nvSpPr>
            <p:cNvPr id="1739" name="TRUE"/>
            <p:cNvSpPr txBox="1"/>
            <p:nvPr/>
          </p:nvSpPr>
          <p:spPr>
            <a:xfrm>
              <a:off x="137184" y="4029673"/>
              <a:ext cx="2074249" cy="60881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48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TRUE</a:t>
              </a:r>
            </a:p>
          </p:txBody>
        </p:sp>
        <p:sp>
          <p:nvSpPr>
            <p:cNvPr id="1740" name="FALSE"/>
            <p:cNvSpPr txBox="1"/>
            <p:nvPr/>
          </p:nvSpPr>
          <p:spPr>
            <a:xfrm>
              <a:off x="2220386" y="4029673"/>
              <a:ext cx="2043179" cy="60881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48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FALSE</a:t>
              </a:r>
            </a:p>
          </p:txBody>
        </p:sp>
        <p:sp>
          <p:nvSpPr>
            <p:cNvPr id="1741" name="FALSE"/>
            <p:cNvSpPr txBox="1"/>
            <p:nvPr/>
          </p:nvSpPr>
          <p:spPr>
            <a:xfrm>
              <a:off x="4268970" y="4029673"/>
              <a:ext cx="2074249" cy="60881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48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FALSE</a:t>
              </a:r>
            </a:p>
          </p:txBody>
        </p:sp>
        <p:sp>
          <p:nvSpPr>
            <p:cNvPr id="1742" name="Rounded Rectangle"/>
            <p:cNvSpPr/>
            <p:nvPr/>
          </p:nvSpPr>
          <p:spPr>
            <a:xfrm>
              <a:off x="0" y="1728527"/>
              <a:ext cx="8842752" cy="1736793"/>
            </a:xfrm>
            <a:prstGeom prst="roundRect">
              <a:avLst>
                <a:gd name="adj" fmla="val 15000"/>
              </a:avLst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743" name="Rectangle"/>
            <p:cNvSpPr/>
            <p:nvPr/>
          </p:nvSpPr>
          <p:spPr>
            <a:xfrm>
              <a:off x="130345" y="1865656"/>
              <a:ext cx="6223262" cy="1454034"/>
            </a:xfrm>
            <a:prstGeom prst="rect">
              <a:avLst/>
            </a:prstGeom>
            <a:solidFill>
              <a:srgbClr val="78AAD6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744" name="Line"/>
            <p:cNvSpPr/>
            <p:nvPr/>
          </p:nvSpPr>
          <p:spPr>
            <a:xfrm flipV="1">
              <a:off x="2210647" y="1857007"/>
              <a:ext cx="1" cy="1471184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745" name="Line"/>
            <p:cNvSpPr/>
            <p:nvPr/>
          </p:nvSpPr>
          <p:spPr>
            <a:xfrm flipV="1">
              <a:off x="4268972" y="1865656"/>
              <a:ext cx="1" cy="1471183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746" name="character"/>
            <p:cNvSpPr txBox="1"/>
            <p:nvPr/>
          </p:nvSpPr>
          <p:spPr>
            <a:xfrm>
              <a:off x="6757968" y="2296841"/>
              <a:ext cx="1780564" cy="6088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3500">
                  <a:solidFill>
                    <a:srgbClr val="78AAD6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character</a:t>
              </a:r>
            </a:p>
          </p:txBody>
        </p:sp>
        <p:sp>
          <p:nvSpPr>
            <p:cNvPr id="1747" name="&quot;one&quot;"/>
            <p:cNvSpPr txBox="1"/>
            <p:nvPr/>
          </p:nvSpPr>
          <p:spPr>
            <a:xfrm>
              <a:off x="137184" y="2296841"/>
              <a:ext cx="2074249" cy="6088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48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"one"</a:t>
              </a:r>
            </a:p>
          </p:txBody>
        </p:sp>
        <p:sp>
          <p:nvSpPr>
            <p:cNvPr id="1748" name="&quot;two&quot;"/>
            <p:cNvSpPr txBox="1"/>
            <p:nvPr/>
          </p:nvSpPr>
          <p:spPr>
            <a:xfrm>
              <a:off x="2220386" y="2296841"/>
              <a:ext cx="2043179" cy="6088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48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"two"</a:t>
              </a:r>
            </a:p>
          </p:txBody>
        </p:sp>
        <p:sp>
          <p:nvSpPr>
            <p:cNvPr id="1749" name="&quot;three&quot;"/>
            <p:cNvSpPr txBox="1"/>
            <p:nvPr/>
          </p:nvSpPr>
          <p:spPr>
            <a:xfrm>
              <a:off x="4268971" y="2296841"/>
              <a:ext cx="2074249" cy="6088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48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"three"</a:t>
              </a:r>
            </a:p>
          </p:txBody>
        </p:sp>
      </p:grpSp>
      <p:sp>
        <p:nvSpPr>
          <p:cNvPr id="1751" name="+   class = &quot;data.frame&quot;"/>
          <p:cNvSpPr txBox="1"/>
          <p:nvPr/>
        </p:nvSpPr>
        <p:spPr>
          <a:xfrm>
            <a:off x="13346661" y="10710983"/>
            <a:ext cx="7299199" cy="1054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+   class = "data.frame"</a:t>
            </a:r>
          </a:p>
        </p:txBody>
      </p:sp>
      <p:grpSp>
        <p:nvGrpSpPr>
          <p:cNvPr id="1754" name="Group"/>
          <p:cNvGrpSpPr/>
          <p:nvPr/>
        </p:nvGrpSpPr>
        <p:grpSpPr>
          <a:xfrm>
            <a:off x="3039228" y="4707613"/>
            <a:ext cx="6885924" cy="5080439"/>
            <a:chOff x="38100" y="-1"/>
            <a:chExt cx="6885922" cy="5080437"/>
          </a:xfrm>
        </p:grpSpPr>
        <p:graphicFrame>
          <p:nvGraphicFramePr>
            <p:cNvPr id="1752" name="Table"/>
            <p:cNvGraphicFramePr/>
            <p:nvPr/>
          </p:nvGraphicFramePr>
          <p:xfrm>
            <a:off x="38100" y="1270437"/>
            <a:ext cx="6885922" cy="3809999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2398363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2370185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2117376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</a:tblGrid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num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40774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lnSpc>
                            <a:spcPct val="80000"/>
                          </a:lnSpc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cha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407AAA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lnSpc>
                            <a:spcPct val="60000"/>
                          </a:lnSpc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log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91919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9BBC7C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"one"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TRUE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2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9BBC7C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"two"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FALSE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3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9BBC7C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"three"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FALSE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</a:tbl>
            </a:graphicData>
          </a:graphic>
        </p:graphicFrame>
        <p:sp>
          <p:nvSpPr>
            <p:cNvPr id="1753" name="data frame"/>
            <p:cNvSpPr txBox="1"/>
            <p:nvPr/>
          </p:nvSpPr>
          <p:spPr>
            <a:xfrm>
              <a:off x="1705602" y="-1"/>
              <a:ext cx="3550921" cy="1054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6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data frame</a:t>
              </a:r>
            </a:p>
          </p:txBody>
        </p:sp>
      </p:grpSp>
      <p:sp>
        <p:nvSpPr>
          <p:cNvPr id="1755" name="="/>
          <p:cNvSpPr txBox="1"/>
          <p:nvPr/>
        </p:nvSpPr>
        <p:spPr>
          <a:xfrm>
            <a:off x="10901411" y="6905983"/>
            <a:ext cx="745491" cy="168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346947696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7" name="R-logo.001.png" descr="R-logo.001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175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aphicFrame>
        <p:nvGraphicFramePr>
          <p:cNvPr id="1760" name="Table"/>
          <p:cNvGraphicFramePr/>
          <p:nvPr/>
        </p:nvGraphicFramePr>
        <p:xfrm>
          <a:off x="3039228" y="5978052"/>
          <a:ext cx="6885924" cy="38100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525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num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40774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cha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407AAA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log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"one"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TRUE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"two"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FALSE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"three"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FALSE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761" name="data frame"/>
          <p:cNvSpPr txBox="1"/>
          <p:nvPr/>
        </p:nvSpPr>
        <p:spPr>
          <a:xfrm>
            <a:off x="4706731" y="4707614"/>
            <a:ext cx="3550921" cy="1054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data frame</a:t>
            </a:r>
          </a:p>
        </p:txBody>
      </p:sp>
      <p:sp>
        <p:nvSpPr>
          <p:cNvPr id="1762" name="df[&quot;num&quot;]"/>
          <p:cNvSpPr txBox="1"/>
          <p:nvPr/>
        </p:nvSpPr>
        <p:spPr>
          <a:xfrm>
            <a:off x="11523389" y="4702911"/>
            <a:ext cx="4064664" cy="1063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df["num"]</a:t>
            </a:r>
          </a:p>
        </p:txBody>
      </p:sp>
      <p:graphicFrame>
        <p:nvGraphicFramePr>
          <p:cNvPr id="1763" name="Table"/>
          <p:cNvGraphicFramePr/>
          <p:nvPr/>
        </p:nvGraphicFramePr>
        <p:xfrm>
          <a:off x="12355570" y="5978052"/>
          <a:ext cx="2400300" cy="38100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40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9525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num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40774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764" name="df[[&quot;num&quot;]]"/>
          <p:cNvSpPr txBox="1"/>
          <p:nvPr/>
        </p:nvSpPr>
        <p:spPr>
          <a:xfrm>
            <a:off x="16728710" y="4702911"/>
            <a:ext cx="4551147" cy="1063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df[["num"]]</a:t>
            </a:r>
          </a:p>
        </p:txBody>
      </p:sp>
      <p:sp>
        <p:nvSpPr>
          <p:cNvPr id="1765" name="df$num"/>
          <p:cNvSpPr txBox="1"/>
          <p:nvPr/>
        </p:nvSpPr>
        <p:spPr>
          <a:xfrm>
            <a:off x="16728710" y="5716602"/>
            <a:ext cx="4551147" cy="1063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df$num</a:t>
            </a:r>
          </a:p>
        </p:txBody>
      </p:sp>
      <p:sp>
        <p:nvSpPr>
          <p:cNvPr id="1766" name="c(1, 2, 3)"/>
          <p:cNvSpPr txBox="1"/>
          <p:nvPr/>
        </p:nvSpPr>
        <p:spPr>
          <a:xfrm>
            <a:off x="16728710" y="7351298"/>
            <a:ext cx="4551147" cy="1063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c(1, 2, 3)</a:t>
            </a:r>
          </a:p>
        </p:txBody>
      </p:sp>
    </p:spTree>
    <p:extLst>
      <p:ext uri="{BB962C8B-B14F-4D97-AF65-F5344CB8AC3E}">
        <p14:creationId xmlns:p14="http://schemas.microsoft.com/office/powerpoint/2010/main" val="3709313692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" name="R-logo.001.png" descr="R-logo.001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29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294" name="List"/>
          <p:cNvSpPr txBox="1"/>
          <p:nvPr/>
        </p:nvSpPr>
        <p:spPr>
          <a:xfrm>
            <a:off x="4369288" y="3793693"/>
            <a:ext cx="1233679" cy="1054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List</a:t>
            </a:r>
          </a:p>
        </p:txBody>
      </p:sp>
      <p:grpSp>
        <p:nvGrpSpPr>
          <p:cNvPr id="300" name="Group"/>
          <p:cNvGrpSpPr/>
          <p:nvPr/>
        </p:nvGrpSpPr>
        <p:grpSpPr>
          <a:xfrm>
            <a:off x="7653330" y="3028203"/>
            <a:ext cx="6573688" cy="2572328"/>
            <a:chOff x="0" y="0"/>
            <a:chExt cx="6573687" cy="2572327"/>
          </a:xfrm>
        </p:grpSpPr>
        <p:sp>
          <p:nvSpPr>
            <p:cNvPr id="295" name="Rectangle"/>
            <p:cNvSpPr/>
            <p:nvPr/>
          </p:nvSpPr>
          <p:spPr>
            <a:xfrm>
              <a:off x="205751" y="228471"/>
              <a:ext cx="3079686" cy="2153540"/>
            </a:xfrm>
            <a:prstGeom prst="rect">
              <a:avLst/>
            </a:prstGeom>
            <a:solidFill>
              <a:srgbClr val="9BBC7C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96" name="double"/>
            <p:cNvSpPr txBox="1"/>
            <p:nvPr/>
          </p:nvSpPr>
          <p:spPr>
            <a:xfrm>
              <a:off x="3822135" y="835313"/>
              <a:ext cx="1984376" cy="901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5000">
                  <a:solidFill>
                    <a:srgbClr val="9CBE7E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double</a:t>
              </a:r>
            </a:p>
          </p:txBody>
        </p:sp>
        <p:sp>
          <p:nvSpPr>
            <p:cNvPr id="297" name="1"/>
            <p:cNvSpPr txBox="1"/>
            <p:nvPr/>
          </p:nvSpPr>
          <p:spPr>
            <a:xfrm>
              <a:off x="209531" y="867090"/>
              <a:ext cx="3072126" cy="901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5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298" name="Rounded Rectangle"/>
            <p:cNvSpPr/>
            <p:nvPr/>
          </p:nvSpPr>
          <p:spPr>
            <a:xfrm>
              <a:off x="0" y="0"/>
              <a:ext cx="6573688" cy="2572328"/>
            </a:xfrm>
            <a:prstGeom prst="roundRect">
              <a:avLst>
                <a:gd name="adj" fmla="val 15000"/>
              </a:avLst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99" name="1"/>
            <p:cNvSpPr txBox="1"/>
            <p:nvPr/>
          </p:nvSpPr>
          <p:spPr>
            <a:xfrm>
              <a:off x="215881" y="867090"/>
              <a:ext cx="3072126" cy="901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5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1</a:t>
              </a:r>
            </a:p>
          </p:txBody>
        </p:sp>
      </p:grpSp>
      <p:grpSp>
        <p:nvGrpSpPr>
          <p:cNvPr id="305" name="Group"/>
          <p:cNvGrpSpPr/>
          <p:nvPr/>
        </p:nvGrpSpPr>
        <p:grpSpPr>
          <a:xfrm>
            <a:off x="7653330" y="8161128"/>
            <a:ext cx="6573688" cy="2572328"/>
            <a:chOff x="0" y="0"/>
            <a:chExt cx="6573687" cy="2572327"/>
          </a:xfrm>
        </p:grpSpPr>
        <p:sp>
          <p:nvSpPr>
            <p:cNvPr id="301" name="Rounded Rectangle"/>
            <p:cNvSpPr/>
            <p:nvPr/>
          </p:nvSpPr>
          <p:spPr>
            <a:xfrm>
              <a:off x="0" y="0"/>
              <a:ext cx="6573688" cy="2572328"/>
            </a:xfrm>
            <a:prstGeom prst="roundRect">
              <a:avLst>
                <a:gd name="adj" fmla="val 15000"/>
              </a:avLst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02" name="Rectangle"/>
            <p:cNvSpPr/>
            <p:nvPr/>
          </p:nvSpPr>
          <p:spPr>
            <a:xfrm>
              <a:off x="205751" y="215717"/>
              <a:ext cx="3092385" cy="2153539"/>
            </a:xfrm>
            <a:prstGeom prst="rect">
              <a:avLst/>
            </a:prstGeom>
            <a:solidFill>
              <a:srgbClr val="C0C0C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03" name="logical"/>
            <p:cNvSpPr txBox="1"/>
            <p:nvPr/>
          </p:nvSpPr>
          <p:spPr>
            <a:xfrm>
              <a:off x="3883413" y="854336"/>
              <a:ext cx="1861821" cy="901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5000">
                  <a:solidFill>
                    <a:srgbClr val="C0C0C0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logical</a:t>
              </a:r>
            </a:p>
          </p:txBody>
        </p:sp>
        <p:sp>
          <p:nvSpPr>
            <p:cNvPr id="304" name="FALSE"/>
            <p:cNvSpPr txBox="1"/>
            <p:nvPr/>
          </p:nvSpPr>
          <p:spPr>
            <a:xfrm>
              <a:off x="193051" y="854336"/>
              <a:ext cx="3026111" cy="901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5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FALSE</a:t>
              </a:r>
            </a:p>
          </p:txBody>
        </p:sp>
      </p:grpSp>
      <p:grpSp>
        <p:nvGrpSpPr>
          <p:cNvPr id="315" name="Group"/>
          <p:cNvGrpSpPr/>
          <p:nvPr/>
        </p:nvGrpSpPr>
        <p:grpSpPr>
          <a:xfrm>
            <a:off x="7653330" y="5594665"/>
            <a:ext cx="13096817" cy="2572329"/>
            <a:chOff x="0" y="0"/>
            <a:chExt cx="13096816" cy="2572327"/>
          </a:xfrm>
        </p:grpSpPr>
        <p:sp>
          <p:nvSpPr>
            <p:cNvPr id="306" name="Rounded Rectangle"/>
            <p:cNvSpPr/>
            <p:nvPr/>
          </p:nvSpPr>
          <p:spPr>
            <a:xfrm>
              <a:off x="0" y="0"/>
              <a:ext cx="13096817" cy="2572328"/>
            </a:xfrm>
            <a:prstGeom prst="roundRect">
              <a:avLst>
                <a:gd name="adj" fmla="val 15000"/>
              </a:avLst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grpSp>
          <p:nvGrpSpPr>
            <p:cNvPr id="314" name="Group"/>
            <p:cNvGrpSpPr/>
            <p:nvPr/>
          </p:nvGrpSpPr>
          <p:grpSpPr>
            <a:xfrm>
              <a:off x="193051" y="190289"/>
              <a:ext cx="12443984" cy="2191749"/>
              <a:chOff x="0" y="0"/>
              <a:chExt cx="12443982" cy="2191747"/>
            </a:xfrm>
          </p:grpSpPr>
          <p:sp>
            <p:nvSpPr>
              <p:cNvPr id="307" name="Rectangle"/>
              <p:cNvSpPr/>
              <p:nvPr/>
            </p:nvSpPr>
            <p:spPr>
              <a:xfrm>
                <a:off x="0" y="12809"/>
                <a:ext cx="9217144" cy="2153539"/>
              </a:xfrm>
              <a:prstGeom prst="rect">
                <a:avLst/>
              </a:prstGeom>
              <a:solidFill>
                <a:srgbClr val="78AAD6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308" name="Line"/>
              <p:cNvSpPr/>
              <p:nvPr/>
            </p:nvSpPr>
            <p:spPr>
              <a:xfrm flipV="1">
                <a:off x="3081091" y="0"/>
                <a:ext cx="1" cy="2178939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custDash>
                  <a:ds d="200000" sp="200000"/>
                </a:custDash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309" name="Line"/>
              <p:cNvSpPr/>
              <p:nvPr/>
            </p:nvSpPr>
            <p:spPr>
              <a:xfrm flipV="1">
                <a:off x="6129633" y="12809"/>
                <a:ext cx="1" cy="2178939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custDash>
                  <a:ds d="200000" sp="200000"/>
                </a:custDash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310" name="character"/>
              <p:cNvSpPr txBox="1"/>
              <p:nvPr/>
            </p:nvSpPr>
            <p:spPr>
              <a:xfrm>
                <a:off x="9825242" y="651428"/>
                <a:ext cx="2618741" cy="901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5000">
                    <a:solidFill>
                      <a:srgbClr val="78AAD6"/>
                    </a:solidFill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t>character</a:t>
                </a:r>
              </a:p>
            </p:txBody>
          </p:sp>
          <p:sp>
            <p:nvSpPr>
              <p:cNvPr id="311" name="&quot;1&quot;"/>
              <p:cNvSpPr txBox="1"/>
              <p:nvPr/>
            </p:nvSpPr>
            <p:spPr>
              <a:xfrm>
                <a:off x="10129" y="651428"/>
                <a:ext cx="3072126" cy="901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>
                  <a:defRPr sz="5000"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t>"1"</a:t>
                </a:r>
              </a:p>
            </p:txBody>
          </p:sp>
          <p:sp>
            <p:nvSpPr>
              <p:cNvPr id="312" name="&quot;two&quot;"/>
              <p:cNvSpPr txBox="1"/>
              <p:nvPr/>
            </p:nvSpPr>
            <p:spPr>
              <a:xfrm>
                <a:off x="3095516" y="651428"/>
                <a:ext cx="3026110" cy="901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>
                  <a:defRPr sz="5000"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t>"two"</a:t>
                </a:r>
              </a:p>
            </p:txBody>
          </p:sp>
          <p:sp>
            <p:nvSpPr>
              <p:cNvPr id="313" name="&quot;FALSE&quot;"/>
              <p:cNvSpPr txBox="1"/>
              <p:nvPr/>
            </p:nvSpPr>
            <p:spPr>
              <a:xfrm>
                <a:off x="6129632" y="651428"/>
                <a:ext cx="3072126" cy="901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>
                  <a:defRPr sz="5000"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t>"FALSE"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30685021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" name="R-logo.001.png" descr="R-logo.001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29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294" name="List"/>
          <p:cNvSpPr txBox="1"/>
          <p:nvPr/>
        </p:nvSpPr>
        <p:spPr>
          <a:xfrm>
            <a:off x="4369288" y="3793693"/>
            <a:ext cx="1233679" cy="1054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List</a:t>
            </a:r>
          </a:p>
        </p:txBody>
      </p:sp>
      <p:grpSp>
        <p:nvGrpSpPr>
          <p:cNvPr id="300" name="Group"/>
          <p:cNvGrpSpPr/>
          <p:nvPr/>
        </p:nvGrpSpPr>
        <p:grpSpPr>
          <a:xfrm>
            <a:off x="7653330" y="3028203"/>
            <a:ext cx="6573688" cy="2572328"/>
            <a:chOff x="0" y="0"/>
            <a:chExt cx="6573687" cy="2572327"/>
          </a:xfrm>
        </p:grpSpPr>
        <p:sp>
          <p:nvSpPr>
            <p:cNvPr id="295" name="Rectangle"/>
            <p:cNvSpPr/>
            <p:nvPr/>
          </p:nvSpPr>
          <p:spPr>
            <a:xfrm>
              <a:off x="205751" y="228471"/>
              <a:ext cx="3079686" cy="2153540"/>
            </a:xfrm>
            <a:prstGeom prst="rect">
              <a:avLst/>
            </a:prstGeom>
            <a:solidFill>
              <a:srgbClr val="9BBC7C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96" name="double"/>
            <p:cNvSpPr txBox="1"/>
            <p:nvPr/>
          </p:nvSpPr>
          <p:spPr>
            <a:xfrm>
              <a:off x="3822135" y="835313"/>
              <a:ext cx="1984376" cy="901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5000">
                  <a:solidFill>
                    <a:srgbClr val="9CBE7E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double</a:t>
              </a:r>
            </a:p>
          </p:txBody>
        </p:sp>
        <p:sp>
          <p:nvSpPr>
            <p:cNvPr id="297" name="1"/>
            <p:cNvSpPr txBox="1"/>
            <p:nvPr/>
          </p:nvSpPr>
          <p:spPr>
            <a:xfrm>
              <a:off x="209531" y="867090"/>
              <a:ext cx="3072126" cy="901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5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298" name="Rounded Rectangle"/>
            <p:cNvSpPr/>
            <p:nvPr/>
          </p:nvSpPr>
          <p:spPr>
            <a:xfrm>
              <a:off x="0" y="0"/>
              <a:ext cx="6573688" cy="2572328"/>
            </a:xfrm>
            <a:prstGeom prst="roundRect">
              <a:avLst>
                <a:gd name="adj" fmla="val 15000"/>
              </a:avLst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99" name="1"/>
            <p:cNvSpPr txBox="1"/>
            <p:nvPr/>
          </p:nvSpPr>
          <p:spPr>
            <a:xfrm>
              <a:off x="215881" y="867090"/>
              <a:ext cx="3072126" cy="901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5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1</a:t>
              </a:r>
            </a:p>
          </p:txBody>
        </p:sp>
      </p:grpSp>
      <p:grpSp>
        <p:nvGrpSpPr>
          <p:cNvPr id="315" name="Group"/>
          <p:cNvGrpSpPr/>
          <p:nvPr/>
        </p:nvGrpSpPr>
        <p:grpSpPr>
          <a:xfrm>
            <a:off x="7653330" y="5594665"/>
            <a:ext cx="13096817" cy="2572329"/>
            <a:chOff x="0" y="0"/>
            <a:chExt cx="13096816" cy="2572327"/>
          </a:xfrm>
        </p:grpSpPr>
        <p:sp>
          <p:nvSpPr>
            <p:cNvPr id="306" name="Rounded Rectangle"/>
            <p:cNvSpPr/>
            <p:nvPr/>
          </p:nvSpPr>
          <p:spPr>
            <a:xfrm>
              <a:off x="0" y="0"/>
              <a:ext cx="13096817" cy="2572328"/>
            </a:xfrm>
            <a:prstGeom prst="roundRect">
              <a:avLst>
                <a:gd name="adj" fmla="val 15000"/>
              </a:avLst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grpSp>
          <p:nvGrpSpPr>
            <p:cNvPr id="314" name="Group"/>
            <p:cNvGrpSpPr/>
            <p:nvPr/>
          </p:nvGrpSpPr>
          <p:grpSpPr>
            <a:xfrm>
              <a:off x="193051" y="190289"/>
              <a:ext cx="12443984" cy="2191749"/>
              <a:chOff x="0" y="0"/>
              <a:chExt cx="12443982" cy="2191747"/>
            </a:xfrm>
          </p:grpSpPr>
          <p:sp>
            <p:nvSpPr>
              <p:cNvPr id="307" name="Rectangle"/>
              <p:cNvSpPr/>
              <p:nvPr/>
            </p:nvSpPr>
            <p:spPr>
              <a:xfrm>
                <a:off x="0" y="12809"/>
                <a:ext cx="9217144" cy="2153539"/>
              </a:xfrm>
              <a:prstGeom prst="rect">
                <a:avLst/>
              </a:prstGeom>
              <a:solidFill>
                <a:srgbClr val="78AAD6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308" name="Line"/>
              <p:cNvSpPr/>
              <p:nvPr/>
            </p:nvSpPr>
            <p:spPr>
              <a:xfrm flipV="1">
                <a:off x="3081091" y="0"/>
                <a:ext cx="1" cy="2178939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custDash>
                  <a:ds d="200000" sp="200000"/>
                </a:custDash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309" name="Line"/>
              <p:cNvSpPr/>
              <p:nvPr/>
            </p:nvSpPr>
            <p:spPr>
              <a:xfrm flipV="1">
                <a:off x="6129633" y="12809"/>
                <a:ext cx="1" cy="2178939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custDash>
                  <a:ds d="200000" sp="200000"/>
                </a:custDash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310" name="character"/>
              <p:cNvSpPr txBox="1"/>
              <p:nvPr/>
            </p:nvSpPr>
            <p:spPr>
              <a:xfrm>
                <a:off x="9825242" y="651428"/>
                <a:ext cx="2618741" cy="901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5000">
                    <a:solidFill>
                      <a:srgbClr val="78AAD6"/>
                    </a:solidFill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t>character</a:t>
                </a:r>
              </a:p>
            </p:txBody>
          </p:sp>
          <p:sp>
            <p:nvSpPr>
              <p:cNvPr id="311" name="&quot;1&quot;"/>
              <p:cNvSpPr txBox="1"/>
              <p:nvPr/>
            </p:nvSpPr>
            <p:spPr>
              <a:xfrm>
                <a:off x="10129" y="651428"/>
                <a:ext cx="3072126" cy="901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>
                  <a:defRPr sz="5000"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t>"1"</a:t>
                </a:r>
              </a:p>
            </p:txBody>
          </p:sp>
          <p:sp>
            <p:nvSpPr>
              <p:cNvPr id="312" name="&quot;two&quot;"/>
              <p:cNvSpPr txBox="1"/>
              <p:nvPr/>
            </p:nvSpPr>
            <p:spPr>
              <a:xfrm>
                <a:off x="3095516" y="651428"/>
                <a:ext cx="3026110" cy="901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>
                  <a:defRPr sz="5000"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t>"two"</a:t>
                </a:r>
              </a:p>
            </p:txBody>
          </p:sp>
          <p:sp>
            <p:nvSpPr>
              <p:cNvPr id="313" name="&quot;FALSE&quot;"/>
              <p:cNvSpPr txBox="1"/>
              <p:nvPr/>
            </p:nvSpPr>
            <p:spPr>
              <a:xfrm>
                <a:off x="6129632" y="651428"/>
                <a:ext cx="3072126" cy="901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>
                  <a:defRPr sz="5000"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t>"FALSE"</a:t>
                </a:r>
              </a:p>
            </p:txBody>
          </p:sp>
        </p:grpSp>
      </p:grpSp>
      <p:sp>
        <p:nvSpPr>
          <p:cNvPr id="27" name="Rounded Rectangle">
            <a:extLst>
              <a:ext uri="{FF2B5EF4-FFF2-40B4-BE49-F238E27FC236}">
                <a16:creationId xmlns:a16="http://schemas.microsoft.com/office/drawing/2014/main" id="{5F4318B9-2B8C-418E-85EE-5D52F57B51F8}"/>
              </a:ext>
            </a:extLst>
          </p:cNvPr>
          <p:cNvSpPr/>
          <p:nvPr/>
        </p:nvSpPr>
        <p:spPr>
          <a:xfrm>
            <a:off x="7653330" y="8173937"/>
            <a:ext cx="7462425" cy="3781682"/>
          </a:xfrm>
          <a:prstGeom prst="roundRect">
            <a:avLst>
              <a:gd name="adj" fmla="val 11286"/>
            </a:avLst>
          </a:prstGeom>
          <a:ln w="381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8" name="list">
            <a:extLst>
              <a:ext uri="{FF2B5EF4-FFF2-40B4-BE49-F238E27FC236}">
                <a16:creationId xmlns:a16="http://schemas.microsoft.com/office/drawing/2014/main" id="{BBD149BD-DAB1-4289-9646-9FA76B4798CF}"/>
              </a:ext>
            </a:extLst>
          </p:cNvPr>
          <p:cNvSpPr txBox="1"/>
          <p:nvPr/>
        </p:nvSpPr>
        <p:spPr>
          <a:xfrm>
            <a:off x="13538500" y="9432480"/>
            <a:ext cx="900431" cy="901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list</a:t>
            </a:r>
          </a:p>
        </p:txBody>
      </p:sp>
      <p:grpSp>
        <p:nvGrpSpPr>
          <p:cNvPr id="29" name="Group">
            <a:extLst>
              <a:ext uri="{FF2B5EF4-FFF2-40B4-BE49-F238E27FC236}">
                <a16:creationId xmlns:a16="http://schemas.microsoft.com/office/drawing/2014/main" id="{F8462AD7-9960-408A-B1B6-0A5B4E9BF586}"/>
              </a:ext>
            </a:extLst>
          </p:cNvPr>
          <p:cNvGrpSpPr/>
          <p:nvPr/>
        </p:nvGrpSpPr>
        <p:grpSpPr>
          <a:xfrm>
            <a:off x="7860938" y="8409747"/>
            <a:ext cx="5009376" cy="1965527"/>
            <a:chOff x="0" y="0"/>
            <a:chExt cx="5009375" cy="1965526"/>
          </a:xfrm>
        </p:grpSpPr>
        <p:grpSp>
          <p:nvGrpSpPr>
            <p:cNvPr id="30" name="Group">
              <a:extLst>
                <a:ext uri="{FF2B5EF4-FFF2-40B4-BE49-F238E27FC236}">
                  <a16:creationId xmlns:a16="http://schemas.microsoft.com/office/drawing/2014/main" id="{BDE7C8FC-7742-4878-B91B-181C833AC846}"/>
                </a:ext>
              </a:extLst>
            </p:cNvPr>
            <p:cNvGrpSpPr/>
            <p:nvPr/>
          </p:nvGrpSpPr>
          <p:grpSpPr>
            <a:xfrm>
              <a:off x="0" y="0"/>
              <a:ext cx="2514357" cy="983885"/>
              <a:chOff x="0" y="0"/>
              <a:chExt cx="2514356" cy="983884"/>
            </a:xfrm>
          </p:grpSpPr>
          <p:sp>
            <p:nvSpPr>
              <p:cNvPr id="46" name="Rectangle">
                <a:extLst>
                  <a:ext uri="{FF2B5EF4-FFF2-40B4-BE49-F238E27FC236}">
                    <a16:creationId xmlns:a16="http://schemas.microsoft.com/office/drawing/2014/main" id="{91685A8A-BA4B-4B66-8603-522885783077}"/>
                  </a:ext>
                </a:extLst>
              </p:cNvPr>
              <p:cNvSpPr/>
              <p:nvPr/>
            </p:nvSpPr>
            <p:spPr>
              <a:xfrm>
                <a:off x="78697" y="87387"/>
                <a:ext cx="1177943" cy="823704"/>
              </a:xfrm>
              <a:prstGeom prst="rect">
                <a:avLst/>
              </a:prstGeom>
              <a:solidFill>
                <a:srgbClr val="9BBC7C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47" name="double">
                <a:extLst>
                  <a:ext uri="{FF2B5EF4-FFF2-40B4-BE49-F238E27FC236}">
                    <a16:creationId xmlns:a16="http://schemas.microsoft.com/office/drawing/2014/main" id="{813E7161-5656-475D-A84A-526900D1E642}"/>
                  </a:ext>
                </a:extLst>
              </p:cNvPr>
              <p:cNvSpPr txBox="1"/>
              <p:nvPr/>
            </p:nvSpPr>
            <p:spPr>
              <a:xfrm>
                <a:off x="1461678" y="319497"/>
                <a:ext cx="759486" cy="3448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>
                  <a:defRPr sz="2000">
                    <a:solidFill>
                      <a:srgbClr val="9CBE7E"/>
                    </a:solidFill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t>double</a:t>
                </a:r>
              </a:p>
            </p:txBody>
          </p:sp>
          <p:sp>
            <p:nvSpPr>
              <p:cNvPr id="48" name="Rounded Rectangle">
                <a:extLst>
                  <a:ext uri="{FF2B5EF4-FFF2-40B4-BE49-F238E27FC236}">
                    <a16:creationId xmlns:a16="http://schemas.microsoft.com/office/drawing/2014/main" id="{25AE018E-5735-429A-8E9A-F054B9A64948}"/>
                  </a:ext>
                </a:extLst>
              </p:cNvPr>
              <p:cNvSpPr/>
              <p:nvPr/>
            </p:nvSpPr>
            <p:spPr>
              <a:xfrm>
                <a:off x="0" y="0"/>
                <a:ext cx="2514357" cy="983885"/>
              </a:xfrm>
              <a:prstGeom prst="roundRect">
                <a:avLst>
                  <a:gd name="adj" fmla="val 15000"/>
                </a:avLst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  <p:grpSp>
          <p:nvGrpSpPr>
            <p:cNvPr id="32" name="Group">
              <a:extLst>
                <a:ext uri="{FF2B5EF4-FFF2-40B4-BE49-F238E27FC236}">
                  <a16:creationId xmlns:a16="http://schemas.microsoft.com/office/drawing/2014/main" id="{774F7D6A-DE56-4BF8-8AFD-BFFC65705FE8}"/>
                </a:ext>
              </a:extLst>
            </p:cNvPr>
            <p:cNvGrpSpPr/>
            <p:nvPr/>
          </p:nvGrpSpPr>
          <p:grpSpPr>
            <a:xfrm>
              <a:off x="0" y="981641"/>
              <a:ext cx="5009375" cy="983885"/>
              <a:chOff x="0" y="0"/>
              <a:chExt cx="5009374" cy="983884"/>
            </a:xfrm>
          </p:grpSpPr>
          <p:sp>
            <p:nvSpPr>
              <p:cNvPr id="33" name="Rounded Rectangle">
                <a:extLst>
                  <a:ext uri="{FF2B5EF4-FFF2-40B4-BE49-F238E27FC236}">
                    <a16:creationId xmlns:a16="http://schemas.microsoft.com/office/drawing/2014/main" id="{F88C3F73-73AA-4AB7-A238-EAD4A074752E}"/>
                  </a:ext>
                </a:extLst>
              </p:cNvPr>
              <p:cNvSpPr/>
              <p:nvPr/>
            </p:nvSpPr>
            <p:spPr>
              <a:xfrm>
                <a:off x="0" y="0"/>
                <a:ext cx="5009375" cy="983885"/>
              </a:xfrm>
              <a:prstGeom prst="roundRect">
                <a:avLst>
                  <a:gd name="adj" fmla="val 15000"/>
                </a:avLst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grpSp>
            <p:nvGrpSpPr>
              <p:cNvPr id="34" name="Group">
                <a:extLst>
                  <a:ext uri="{FF2B5EF4-FFF2-40B4-BE49-F238E27FC236}">
                    <a16:creationId xmlns:a16="http://schemas.microsoft.com/office/drawing/2014/main" id="{EC1C3339-843D-4825-A208-FF55CF2EC287}"/>
                  </a:ext>
                </a:extLst>
              </p:cNvPr>
              <p:cNvGrpSpPr/>
              <p:nvPr/>
            </p:nvGrpSpPr>
            <p:grpSpPr>
              <a:xfrm>
                <a:off x="73839" y="72783"/>
                <a:ext cx="4763197" cy="838318"/>
                <a:chOff x="0" y="0"/>
                <a:chExt cx="4763195" cy="838317"/>
              </a:xfrm>
            </p:grpSpPr>
            <p:sp>
              <p:nvSpPr>
                <p:cNvPr id="35" name="Rectangle">
                  <a:extLst>
                    <a:ext uri="{FF2B5EF4-FFF2-40B4-BE49-F238E27FC236}">
                      <a16:creationId xmlns:a16="http://schemas.microsoft.com/office/drawing/2014/main" id="{5D14493C-795B-4598-8FA9-09DBDECF09A5}"/>
                    </a:ext>
                  </a:extLst>
                </p:cNvPr>
                <p:cNvSpPr/>
                <p:nvPr/>
              </p:nvSpPr>
              <p:spPr>
                <a:xfrm>
                  <a:off x="0" y="4899"/>
                  <a:ext cx="3525447" cy="823703"/>
                </a:xfrm>
                <a:prstGeom prst="rect">
                  <a:avLst/>
                </a:prstGeom>
                <a:solidFill>
                  <a:srgbClr val="78AAD6"/>
                </a:solidFill>
                <a:ln w="254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36" name="Line">
                  <a:extLst>
                    <a:ext uri="{FF2B5EF4-FFF2-40B4-BE49-F238E27FC236}">
                      <a16:creationId xmlns:a16="http://schemas.microsoft.com/office/drawing/2014/main" id="{99AFD9E3-FB0B-4BB1-9B1D-6970B4B03223}"/>
                    </a:ext>
                  </a:extLst>
                </p:cNvPr>
                <p:cNvSpPr/>
                <p:nvPr/>
              </p:nvSpPr>
              <p:spPr>
                <a:xfrm flipV="1">
                  <a:off x="1178480" y="0"/>
                  <a:ext cx="1" cy="833418"/>
                </a:xfrm>
                <a:prstGeom prst="line">
                  <a:avLst/>
                </a:prstGeom>
                <a:noFill/>
                <a:ln w="38100" cap="flat">
                  <a:solidFill>
                    <a:srgbClr val="000000"/>
                  </a:solidFill>
                  <a:custDash>
                    <a:ds d="200000" sp="200000"/>
                  </a:custDash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37" name="Line">
                  <a:extLst>
                    <a:ext uri="{FF2B5EF4-FFF2-40B4-BE49-F238E27FC236}">
                      <a16:creationId xmlns:a16="http://schemas.microsoft.com/office/drawing/2014/main" id="{56905519-F198-47CD-9C41-49F549A4E1B7}"/>
                    </a:ext>
                  </a:extLst>
                </p:cNvPr>
                <p:cNvSpPr/>
                <p:nvPr/>
              </p:nvSpPr>
              <p:spPr>
                <a:xfrm flipV="1">
                  <a:off x="2344511" y="4899"/>
                  <a:ext cx="1" cy="833419"/>
                </a:xfrm>
                <a:prstGeom prst="line">
                  <a:avLst/>
                </a:prstGeom>
                <a:noFill/>
                <a:ln w="38100" cap="flat">
                  <a:solidFill>
                    <a:srgbClr val="000000"/>
                  </a:solidFill>
                  <a:custDash>
                    <a:ds d="200000" sp="200000"/>
                  </a:custDash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38" name="character">
                  <a:extLst>
                    <a:ext uri="{FF2B5EF4-FFF2-40B4-BE49-F238E27FC236}">
                      <a16:creationId xmlns:a16="http://schemas.microsoft.com/office/drawing/2014/main" id="{FE9237C2-E574-4E10-B5D1-1B9048B88404}"/>
                    </a:ext>
                  </a:extLst>
                </p:cNvPr>
                <p:cNvSpPr txBox="1"/>
                <p:nvPr/>
              </p:nvSpPr>
              <p:spPr>
                <a:xfrm>
                  <a:off x="3713207" y="249163"/>
                  <a:ext cx="1049989" cy="344890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="" val="1"/>
                  </a:ext>
                </a:extLst>
              </p:spPr>
              <p:txBody>
                <a:bodyPr wrap="square" lIns="0" tIns="0" rIns="0" bIns="0" numCol="1" anchor="ctr">
                  <a:noAutofit/>
                </a:bodyPr>
                <a:lstStyle>
                  <a:lvl1pPr>
                    <a:defRPr sz="2000">
                      <a:solidFill>
                        <a:srgbClr val="78AAD6"/>
                      </a:solidFill>
                      <a:latin typeface="Source Sans Pro"/>
                      <a:ea typeface="Source Sans Pro"/>
                      <a:cs typeface="Source Sans Pro"/>
                      <a:sym typeface="Source Sans Pro"/>
                    </a:defRPr>
                  </a:lvl1pPr>
                </a:lstStyle>
                <a:p>
                  <a:r>
                    <a:t>character</a:t>
                  </a:r>
                </a:p>
              </p:txBody>
            </p:sp>
            <p:sp>
              <p:nvSpPr>
                <p:cNvPr id="39" name="&quot;1&quot;">
                  <a:extLst>
                    <a:ext uri="{FF2B5EF4-FFF2-40B4-BE49-F238E27FC236}">
                      <a16:creationId xmlns:a16="http://schemas.microsoft.com/office/drawing/2014/main" id="{EF84318F-D9D2-4D8E-BF87-7A9A91994F41}"/>
                    </a:ext>
                  </a:extLst>
                </p:cNvPr>
                <p:cNvSpPr txBox="1"/>
                <p:nvPr/>
              </p:nvSpPr>
              <p:spPr>
                <a:xfrm>
                  <a:off x="3874" y="249163"/>
                  <a:ext cx="1175052" cy="344890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="" val="1"/>
                  </a:ext>
                </a:extLst>
              </p:spPr>
              <p:txBody>
                <a:bodyPr wrap="square" lIns="0" tIns="0" rIns="0" bIns="0" numCol="1" anchor="ctr">
                  <a:noAutofit/>
                </a:bodyPr>
                <a:lstStyle>
                  <a:lvl1pPr>
                    <a:defRPr sz="2500">
                      <a:latin typeface="Source Sans Pro"/>
                      <a:ea typeface="Source Sans Pro"/>
                      <a:cs typeface="Source Sans Pro"/>
                      <a:sym typeface="Source Sans Pro"/>
                    </a:defRPr>
                  </a:lvl1pPr>
                </a:lstStyle>
                <a:p>
                  <a:r>
                    <a:t>"1"</a:t>
                  </a:r>
                </a:p>
              </p:txBody>
            </p:sp>
            <p:sp>
              <p:nvSpPr>
                <p:cNvPr id="40" name="&quot;two&quot;">
                  <a:extLst>
                    <a:ext uri="{FF2B5EF4-FFF2-40B4-BE49-F238E27FC236}">
                      <a16:creationId xmlns:a16="http://schemas.microsoft.com/office/drawing/2014/main" id="{4FC955DC-BF3C-4332-B215-81FB2F09F41A}"/>
                    </a:ext>
                  </a:extLst>
                </p:cNvPr>
                <p:cNvSpPr txBox="1"/>
                <p:nvPr/>
              </p:nvSpPr>
              <p:spPr>
                <a:xfrm>
                  <a:off x="1183997" y="249163"/>
                  <a:ext cx="1157452" cy="344890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="" val="1"/>
                  </a:ext>
                </a:extLst>
              </p:spPr>
              <p:txBody>
                <a:bodyPr wrap="square" lIns="0" tIns="0" rIns="0" bIns="0" numCol="1" anchor="ctr">
                  <a:noAutofit/>
                </a:bodyPr>
                <a:lstStyle>
                  <a:lvl1pPr>
                    <a:defRPr sz="2500">
                      <a:latin typeface="Source Sans Pro"/>
                      <a:ea typeface="Source Sans Pro"/>
                      <a:cs typeface="Source Sans Pro"/>
                      <a:sym typeface="Source Sans Pro"/>
                    </a:defRPr>
                  </a:lvl1pPr>
                </a:lstStyle>
                <a:p>
                  <a:r>
                    <a:t>"two"</a:t>
                  </a:r>
                </a:p>
              </p:txBody>
            </p:sp>
            <p:sp>
              <p:nvSpPr>
                <p:cNvPr id="41" name="&quot;FALSE&quot;">
                  <a:extLst>
                    <a:ext uri="{FF2B5EF4-FFF2-40B4-BE49-F238E27FC236}">
                      <a16:creationId xmlns:a16="http://schemas.microsoft.com/office/drawing/2014/main" id="{C4517555-F1D4-4534-9461-03CCA529C7F5}"/>
                    </a:ext>
                  </a:extLst>
                </p:cNvPr>
                <p:cNvSpPr txBox="1"/>
                <p:nvPr/>
              </p:nvSpPr>
              <p:spPr>
                <a:xfrm>
                  <a:off x="2344510" y="249163"/>
                  <a:ext cx="1175052" cy="344890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="" val="1"/>
                  </a:ext>
                </a:extLst>
              </p:spPr>
              <p:txBody>
                <a:bodyPr wrap="square" lIns="0" tIns="0" rIns="0" bIns="0" numCol="1" anchor="ctr">
                  <a:noAutofit/>
                </a:bodyPr>
                <a:lstStyle>
                  <a:lvl1pPr>
                    <a:defRPr sz="2500">
                      <a:latin typeface="Source Sans Pro"/>
                      <a:ea typeface="Source Sans Pro"/>
                      <a:cs typeface="Source Sans Pro"/>
                      <a:sym typeface="Source Sans Pro"/>
                    </a:defRPr>
                  </a:lvl1pPr>
                </a:lstStyle>
                <a:p>
                  <a:r>
                    <a:t>"FALSE"</a:t>
                  </a:r>
                </a:p>
              </p:txBody>
            </p:sp>
          </p:grpSp>
        </p:grpSp>
      </p:grpSp>
      <p:sp>
        <p:nvSpPr>
          <p:cNvPr id="49" name="1">
            <a:extLst>
              <a:ext uri="{FF2B5EF4-FFF2-40B4-BE49-F238E27FC236}">
                <a16:creationId xmlns:a16="http://schemas.microsoft.com/office/drawing/2014/main" id="{1C661C68-097C-4891-87DB-03E80777542D}"/>
              </a:ext>
            </a:extLst>
          </p:cNvPr>
          <p:cNvSpPr txBox="1"/>
          <p:nvPr/>
        </p:nvSpPr>
        <p:spPr>
          <a:xfrm>
            <a:off x="7943510" y="8741399"/>
            <a:ext cx="1175051" cy="3448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>
            <a:lvl1pPr>
              <a:defRPr sz="27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1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3C2C058-B257-4D6F-8867-FBCBC925F11E}"/>
              </a:ext>
            </a:extLst>
          </p:cNvPr>
          <p:cNvGrpSpPr/>
          <p:nvPr/>
        </p:nvGrpSpPr>
        <p:grpSpPr>
          <a:xfrm>
            <a:off x="7805731" y="10392129"/>
            <a:ext cx="3243731" cy="1352997"/>
            <a:chOff x="7805731" y="10392129"/>
            <a:chExt cx="3243731" cy="1352997"/>
          </a:xfrm>
        </p:grpSpPr>
        <p:sp>
          <p:nvSpPr>
            <p:cNvPr id="50" name="Rounded Rectangle">
              <a:extLst>
                <a:ext uri="{FF2B5EF4-FFF2-40B4-BE49-F238E27FC236}">
                  <a16:creationId xmlns:a16="http://schemas.microsoft.com/office/drawing/2014/main" id="{4C09B3C7-DD42-4480-8290-FB28DA97B885}"/>
                </a:ext>
              </a:extLst>
            </p:cNvPr>
            <p:cNvSpPr/>
            <p:nvPr/>
          </p:nvSpPr>
          <p:spPr>
            <a:xfrm>
              <a:off x="7805731" y="10392129"/>
              <a:ext cx="2470497" cy="1352997"/>
            </a:xfrm>
            <a:prstGeom prst="roundRect">
              <a:avLst>
                <a:gd name="adj" fmla="val 11286"/>
              </a:avLst>
            </a:prstGeom>
            <a:ln w="38100">
              <a:solidFill>
                <a:srgbClr val="000000"/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800"/>
            </a:p>
          </p:txBody>
        </p:sp>
        <p:sp>
          <p:nvSpPr>
            <p:cNvPr id="51" name="list">
              <a:extLst>
                <a:ext uri="{FF2B5EF4-FFF2-40B4-BE49-F238E27FC236}">
                  <a16:creationId xmlns:a16="http://schemas.microsoft.com/office/drawing/2014/main" id="{ABEB0B99-4DE5-41BF-8062-A645A381A322}"/>
                </a:ext>
              </a:extLst>
            </p:cNvPr>
            <p:cNvSpPr txBox="1"/>
            <p:nvPr/>
          </p:nvSpPr>
          <p:spPr>
            <a:xfrm>
              <a:off x="10057626" y="10937659"/>
              <a:ext cx="991836" cy="34881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anchor="ctr">
              <a:spAutoFit/>
            </a:bodyPr>
            <a:lstStyle>
              <a:lvl1pPr>
                <a:defRPr sz="5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rPr sz="1600"/>
                <a:t>list</a:t>
              </a:r>
            </a:p>
          </p:txBody>
        </p:sp>
        <p:grpSp>
          <p:nvGrpSpPr>
            <p:cNvPr id="52" name="Group">
              <a:extLst>
                <a:ext uri="{FF2B5EF4-FFF2-40B4-BE49-F238E27FC236}">
                  <a16:creationId xmlns:a16="http://schemas.microsoft.com/office/drawing/2014/main" id="{3CF2E63B-A389-4267-8863-F3F1DEABB33F}"/>
                </a:ext>
              </a:extLst>
            </p:cNvPr>
            <p:cNvGrpSpPr/>
            <p:nvPr/>
          </p:nvGrpSpPr>
          <p:grpSpPr>
            <a:xfrm>
              <a:off x="7931378" y="10417384"/>
              <a:ext cx="1724898" cy="835667"/>
              <a:chOff x="0" y="0"/>
              <a:chExt cx="5009375" cy="1965526"/>
            </a:xfrm>
          </p:grpSpPr>
          <p:grpSp>
            <p:nvGrpSpPr>
              <p:cNvPr id="53" name="Group">
                <a:extLst>
                  <a:ext uri="{FF2B5EF4-FFF2-40B4-BE49-F238E27FC236}">
                    <a16:creationId xmlns:a16="http://schemas.microsoft.com/office/drawing/2014/main" id="{8AF52ABF-348C-49F3-945D-CFC60A39C49E}"/>
                  </a:ext>
                </a:extLst>
              </p:cNvPr>
              <p:cNvGrpSpPr/>
              <p:nvPr/>
            </p:nvGrpSpPr>
            <p:grpSpPr>
              <a:xfrm>
                <a:off x="0" y="0"/>
                <a:ext cx="2514357" cy="983885"/>
                <a:chOff x="0" y="0"/>
                <a:chExt cx="2514356" cy="983884"/>
              </a:xfrm>
            </p:grpSpPr>
            <p:sp>
              <p:nvSpPr>
                <p:cNvPr id="69" name="Rectangle">
                  <a:extLst>
                    <a:ext uri="{FF2B5EF4-FFF2-40B4-BE49-F238E27FC236}">
                      <a16:creationId xmlns:a16="http://schemas.microsoft.com/office/drawing/2014/main" id="{A1620C0D-9D14-495F-B771-C2A65250424F}"/>
                    </a:ext>
                  </a:extLst>
                </p:cNvPr>
                <p:cNvSpPr/>
                <p:nvPr/>
              </p:nvSpPr>
              <p:spPr>
                <a:xfrm>
                  <a:off x="78697" y="87387"/>
                  <a:ext cx="1177943" cy="823704"/>
                </a:xfrm>
                <a:prstGeom prst="rect">
                  <a:avLst/>
                </a:prstGeom>
                <a:solidFill>
                  <a:srgbClr val="9BBC7C"/>
                </a:solidFill>
                <a:ln w="254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 sz="1100"/>
                </a:p>
              </p:txBody>
            </p:sp>
            <p:sp>
              <p:nvSpPr>
                <p:cNvPr id="70" name="double">
                  <a:extLst>
                    <a:ext uri="{FF2B5EF4-FFF2-40B4-BE49-F238E27FC236}">
                      <a16:creationId xmlns:a16="http://schemas.microsoft.com/office/drawing/2014/main" id="{5A7244C7-1969-4AB7-86A5-5D4F5C86C9CA}"/>
                    </a:ext>
                  </a:extLst>
                </p:cNvPr>
                <p:cNvSpPr txBox="1"/>
                <p:nvPr/>
              </p:nvSpPr>
              <p:spPr>
                <a:xfrm>
                  <a:off x="1461678" y="319497"/>
                  <a:ext cx="759486" cy="344890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="" val="1"/>
                  </a:ext>
                </a:extLst>
              </p:spPr>
              <p:txBody>
                <a:bodyPr wrap="square" lIns="0" tIns="0" rIns="0" bIns="0" numCol="1" anchor="ctr">
                  <a:noAutofit/>
                </a:bodyPr>
                <a:lstStyle>
                  <a:lvl1pPr>
                    <a:defRPr sz="2000">
                      <a:solidFill>
                        <a:srgbClr val="9CBE7E"/>
                      </a:solidFill>
                      <a:latin typeface="Source Sans Pro"/>
                      <a:ea typeface="Source Sans Pro"/>
                      <a:cs typeface="Source Sans Pro"/>
                      <a:sym typeface="Source Sans Pro"/>
                    </a:defRPr>
                  </a:lvl1pPr>
                </a:lstStyle>
                <a:p>
                  <a:r>
                    <a:rPr sz="700"/>
                    <a:t>double</a:t>
                  </a:r>
                </a:p>
              </p:txBody>
            </p:sp>
            <p:sp>
              <p:nvSpPr>
                <p:cNvPr id="71" name="Rounded Rectangle">
                  <a:extLst>
                    <a:ext uri="{FF2B5EF4-FFF2-40B4-BE49-F238E27FC236}">
                      <a16:creationId xmlns:a16="http://schemas.microsoft.com/office/drawing/2014/main" id="{909D8544-1CC4-47CD-B5EF-A8CF04BA5653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2514357" cy="983885"/>
                </a:xfrm>
                <a:prstGeom prst="roundRect">
                  <a:avLst>
                    <a:gd name="adj" fmla="val 15000"/>
                  </a:avLst>
                </a:prstGeom>
                <a:noFill/>
                <a:ln w="381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 sz="1800"/>
                </a:p>
              </p:txBody>
            </p:sp>
          </p:grpSp>
          <p:grpSp>
            <p:nvGrpSpPr>
              <p:cNvPr id="55" name="Group">
                <a:extLst>
                  <a:ext uri="{FF2B5EF4-FFF2-40B4-BE49-F238E27FC236}">
                    <a16:creationId xmlns:a16="http://schemas.microsoft.com/office/drawing/2014/main" id="{4361708A-429D-4E34-8B93-9B74B55F0D7C}"/>
                  </a:ext>
                </a:extLst>
              </p:cNvPr>
              <p:cNvGrpSpPr/>
              <p:nvPr/>
            </p:nvGrpSpPr>
            <p:grpSpPr>
              <a:xfrm>
                <a:off x="0" y="981641"/>
                <a:ext cx="5009375" cy="983885"/>
                <a:chOff x="0" y="0"/>
                <a:chExt cx="5009374" cy="983884"/>
              </a:xfrm>
            </p:grpSpPr>
            <p:sp>
              <p:nvSpPr>
                <p:cNvPr id="56" name="Rounded Rectangle">
                  <a:extLst>
                    <a:ext uri="{FF2B5EF4-FFF2-40B4-BE49-F238E27FC236}">
                      <a16:creationId xmlns:a16="http://schemas.microsoft.com/office/drawing/2014/main" id="{28F1C344-2DCB-4C96-9B20-BF6033D0F3F5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5009375" cy="983885"/>
                </a:xfrm>
                <a:prstGeom prst="roundRect">
                  <a:avLst>
                    <a:gd name="adj" fmla="val 15000"/>
                  </a:avLst>
                </a:prstGeom>
                <a:noFill/>
                <a:ln w="381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 sz="1800"/>
                </a:p>
              </p:txBody>
            </p:sp>
            <p:grpSp>
              <p:nvGrpSpPr>
                <p:cNvPr id="57" name="Group">
                  <a:extLst>
                    <a:ext uri="{FF2B5EF4-FFF2-40B4-BE49-F238E27FC236}">
                      <a16:creationId xmlns:a16="http://schemas.microsoft.com/office/drawing/2014/main" id="{D4AEA41E-56F3-45E8-95A5-996A21F38A37}"/>
                    </a:ext>
                  </a:extLst>
                </p:cNvPr>
                <p:cNvGrpSpPr/>
                <p:nvPr/>
              </p:nvGrpSpPr>
              <p:grpSpPr>
                <a:xfrm>
                  <a:off x="73839" y="72783"/>
                  <a:ext cx="4763197" cy="838318"/>
                  <a:chOff x="0" y="0"/>
                  <a:chExt cx="4763195" cy="838317"/>
                </a:xfrm>
              </p:grpSpPr>
              <p:sp>
                <p:nvSpPr>
                  <p:cNvPr id="58" name="Rectangle">
                    <a:extLst>
                      <a:ext uri="{FF2B5EF4-FFF2-40B4-BE49-F238E27FC236}">
                        <a16:creationId xmlns:a16="http://schemas.microsoft.com/office/drawing/2014/main" id="{83A7F1F5-261D-4121-B335-090760B4B902}"/>
                      </a:ext>
                    </a:extLst>
                  </p:cNvPr>
                  <p:cNvSpPr/>
                  <p:nvPr/>
                </p:nvSpPr>
                <p:spPr>
                  <a:xfrm>
                    <a:off x="0" y="4899"/>
                    <a:ext cx="3525447" cy="823703"/>
                  </a:xfrm>
                  <a:prstGeom prst="rect">
                    <a:avLst/>
                  </a:prstGeom>
                  <a:solidFill>
                    <a:srgbClr val="78AAD6"/>
                  </a:solidFill>
                  <a:ln w="25400" cap="flat">
                    <a:solidFill>
                      <a:srgbClr val="00000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40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 sz="1100"/>
                  </a:p>
                </p:txBody>
              </p:sp>
              <p:sp>
                <p:nvSpPr>
                  <p:cNvPr id="59" name="Line">
                    <a:extLst>
                      <a:ext uri="{FF2B5EF4-FFF2-40B4-BE49-F238E27FC236}">
                        <a16:creationId xmlns:a16="http://schemas.microsoft.com/office/drawing/2014/main" id="{F0D7115D-F264-496D-AD06-E46B0554E0AA}"/>
                      </a:ext>
                    </a:extLst>
                  </p:cNvPr>
                  <p:cNvSpPr/>
                  <p:nvPr/>
                </p:nvSpPr>
                <p:spPr>
                  <a:xfrm flipV="1">
                    <a:off x="1178480" y="0"/>
                    <a:ext cx="1" cy="833418"/>
                  </a:xfrm>
                  <a:prstGeom prst="line">
                    <a:avLst/>
                  </a:prstGeom>
                  <a:noFill/>
                  <a:ln w="38100" cap="flat">
                    <a:solidFill>
                      <a:srgbClr val="000000"/>
                    </a:solidFill>
                    <a:custDash>
                      <a:ds d="200000" sp="200000"/>
                    </a:custDash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>
                      <a:defRPr sz="56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 sz="1800"/>
                  </a:p>
                </p:txBody>
              </p:sp>
              <p:sp>
                <p:nvSpPr>
                  <p:cNvPr id="60" name="Line">
                    <a:extLst>
                      <a:ext uri="{FF2B5EF4-FFF2-40B4-BE49-F238E27FC236}">
                        <a16:creationId xmlns:a16="http://schemas.microsoft.com/office/drawing/2014/main" id="{D46FB798-2C5C-40CE-9B47-FFC3549C33D2}"/>
                      </a:ext>
                    </a:extLst>
                  </p:cNvPr>
                  <p:cNvSpPr/>
                  <p:nvPr/>
                </p:nvSpPr>
                <p:spPr>
                  <a:xfrm flipV="1">
                    <a:off x="2344511" y="4899"/>
                    <a:ext cx="1" cy="833419"/>
                  </a:xfrm>
                  <a:prstGeom prst="line">
                    <a:avLst/>
                  </a:prstGeom>
                  <a:noFill/>
                  <a:ln w="38100" cap="flat">
                    <a:solidFill>
                      <a:srgbClr val="000000"/>
                    </a:solidFill>
                    <a:custDash>
                      <a:ds d="200000" sp="200000"/>
                    </a:custDash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>
                      <a:defRPr sz="56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 sz="1800"/>
                  </a:p>
                </p:txBody>
              </p:sp>
              <p:sp>
                <p:nvSpPr>
                  <p:cNvPr id="61" name="character">
                    <a:extLst>
                      <a:ext uri="{FF2B5EF4-FFF2-40B4-BE49-F238E27FC236}">
                        <a16:creationId xmlns:a16="http://schemas.microsoft.com/office/drawing/2014/main" id="{01DD466F-DD34-47B3-8FFF-6FBE6961C449}"/>
                      </a:ext>
                    </a:extLst>
                  </p:cNvPr>
                  <p:cNvSpPr txBox="1"/>
                  <p:nvPr/>
                </p:nvSpPr>
                <p:spPr>
                  <a:xfrm>
                    <a:off x="3713207" y="249163"/>
                    <a:ext cx="1049989" cy="344890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xmlns="" val="1"/>
                    </a:ext>
                  </a:extLst>
                </p:spPr>
                <p:txBody>
                  <a:bodyPr wrap="square" lIns="0" tIns="0" rIns="0" bIns="0" numCol="1" anchor="ctr">
                    <a:noAutofit/>
                  </a:bodyPr>
                  <a:lstStyle>
                    <a:lvl1pPr>
                      <a:defRPr sz="2000">
                        <a:solidFill>
                          <a:srgbClr val="78AAD6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defRPr>
                    </a:lvl1pPr>
                  </a:lstStyle>
                  <a:p>
                    <a:r>
                      <a:rPr sz="700"/>
                      <a:t>character</a:t>
                    </a:r>
                  </a:p>
                </p:txBody>
              </p:sp>
              <p:sp>
                <p:nvSpPr>
                  <p:cNvPr id="62" name="&quot;1&quot;">
                    <a:extLst>
                      <a:ext uri="{FF2B5EF4-FFF2-40B4-BE49-F238E27FC236}">
                        <a16:creationId xmlns:a16="http://schemas.microsoft.com/office/drawing/2014/main" id="{E788DB10-9A21-4D6D-ACAE-F869FB6B8B31}"/>
                      </a:ext>
                    </a:extLst>
                  </p:cNvPr>
                  <p:cNvSpPr txBox="1"/>
                  <p:nvPr/>
                </p:nvSpPr>
                <p:spPr>
                  <a:xfrm>
                    <a:off x="3874" y="249163"/>
                    <a:ext cx="1175052" cy="344890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xmlns="" val="1"/>
                    </a:ext>
                  </a:extLst>
                </p:spPr>
                <p:txBody>
                  <a:bodyPr wrap="square" lIns="0" tIns="0" rIns="0" bIns="0" numCol="1" anchor="ctr">
                    <a:noAutofit/>
                  </a:bodyPr>
                  <a:lstStyle>
                    <a:lvl1pPr>
                      <a:defRPr sz="2500">
                        <a:latin typeface="Source Sans Pro"/>
                        <a:ea typeface="Source Sans Pro"/>
                        <a:cs typeface="Source Sans Pro"/>
                        <a:sym typeface="Source Sans Pro"/>
                      </a:defRPr>
                    </a:lvl1pPr>
                  </a:lstStyle>
                  <a:p>
                    <a:r>
                      <a:rPr sz="900"/>
                      <a:t>"1"</a:t>
                    </a:r>
                  </a:p>
                </p:txBody>
              </p:sp>
              <p:sp>
                <p:nvSpPr>
                  <p:cNvPr id="63" name="&quot;two&quot;">
                    <a:extLst>
                      <a:ext uri="{FF2B5EF4-FFF2-40B4-BE49-F238E27FC236}">
                        <a16:creationId xmlns:a16="http://schemas.microsoft.com/office/drawing/2014/main" id="{6EC76D52-44B0-441E-8F31-7E94ECC23E9F}"/>
                      </a:ext>
                    </a:extLst>
                  </p:cNvPr>
                  <p:cNvSpPr txBox="1"/>
                  <p:nvPr/>
                </p:nvSpPr>
                <p:spPr>
                  <a:xfrm>
                    <a:off x="1183997" y="249163"/>
                    <a:ext cx="1157452" cy="344890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xmlns="" val="1"/>
                    </a:ext>
                  </a:extLst>
                </p:spPr>
                <p:txBody>
                  <a:bodyPr wrap="square" lIns="0" tIns="0" rIns="0" bIns="0" numCol="1" anchor="ctr">
                    <a:noAutofit/>
                  </a:bodyPr>
                  <a:lstStyle>
                    <a:lvl1pPr>
                      <a:defRPr sz="2500">
                        <a:latin typeface="Source Sans Pro"/>
                        <a:ea typeface="Source Sans Pro"/>
                        <a:cs typeface="Source Sans Pro"/>
                        <a:sym typeface="Source Sans Pro"/>
                      </a:defRPr>
                    </a:lvl1pPr>
                  </a:lstStyle>
                  <a:p>
                    <a:r>
                      <a:rPr sz="900"/>
                      <a:t>"two"</a:t>
                    </a:r>
                  </a:p>
                </p:txBody>
              </p:sp>
              <p:sp>
                <p:nvSpPr>
                  <p:cNvPr id="64" name="&quot;FALSE&quot;">
                    <a:extLst>
                      <a:ext uri="{FF2B5EF4-FFF2-40B4-BE49-F238E27FC236}">
                        <a16:creationId xmlns:a16="http://schemas.microsoft.com/office/drawing/2014/main" id="{33C26EBF-B47B-4569-9452-2C0655A6A548}"/>
                      </a:ext>
                    </a:extLst>
                  </p:cNvPr>
                  <p:cNvSpPr txBox="1"/>
                  <p:nvPr/>
                </p:nvSpPr>
                <p:spPr>
                  <a:xfrm>
                    <a:off x="2344510" y="249163"/>
                    <a:ext cx="1175052" cy="344890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xmlns="" val="1"/>
                    </a:ext>
                  </a:extLst>
                </p:spPr>
                <p:txBody>
                  <a:bodyPr wrap="square" lIns="0" tIns="0" rIns="0" bIns="0" numCol="1" anchor="ctr">
                    <a:noAutofit/>
                  </a:bodyPr>
                  <a:lstStyle>
                    <a:lvl1pPr>
                      <a:defRPr sz="2500">
                        <a:latin typeface="Source Sans Pro"/>
                        <a:ea typeface="Source Sans Pro"/>
                        <a:cs typeface="Source Sans Pro"/>
                        <a:sym typeface="Source Sans Pro"/>
                      </a:defRPr>
                    </a:lvl1pPr>
                  </a:lstStyle>
                  <a:p>
                    <a:r>
                      <a:rPr sz="900"/>
                      <a:t>"FALSE"</a:t>
                    </a:r>
                  </a:p>
                </p:txBody>
              </p:sp>
            </p:grpSp>
          </p:grpSp>
        </p:grp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9BC24A31-E308-46BA-B6B5-F0ED1745F17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1378" y="11321564"/>
            <a:ext cx="978604" cy="416272"/>
          </a:xfrm>
          <a:prstGeom prst="rect">
            <a:avLst/>
          </a:prstGeom>
        </p:spPr>
      </p:pic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B9ACC8C1-7711-43D4-9FBF-A62B574B58A9}"/>
              </a:ext>
            </a:extLst>
          </p:cNvPr>
          <p:cNvSpPr/>
          <p:nvPr/>
        </p:nvSpPr>
        <p:spPr>
          <a:xfrm>
            <a:off x="15654681" y="9889097"/>
            <a:ext cx="5641145" cy="2066522"/>
          </a:xfrm>
          <a:prstGeom prst="wedgeRoundRectCallout">
            <a:avLst>
              <a:gd name="adj1" fmla="val -128564"/>
              <a:gd name="adj2" fmla="val 8041"/>
              <a:gd name="adj3" fmla="val 16667"/>
            </a:avLst>
          </a:prstGeom>
          <a:solidFill>
            <a:schemeClr val="accent1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It's lists all the way down</a:t>
            </a:r>
          </a:p>
        </p:txBody>
      </p:sp>
    </p:spTree>
    <p:extLst>
      <p:ext uri="{BB962C8B-B14F-4D97-AF65-F5344CB8AC3E}">
        <p14:creationId xmlns:p14="http://schemas.microsoft.com/office/powerpoint/2010/main" val="1100386208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purrr.png" descr="purrr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4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43" name="Partial output of fitting the linear model"/>
          <p:cNvSpPr txBox="1"/>
          <p:nvPr/>
        </p:nvSpPr>
        <p:spPr>
          <a:xfrm>
            <a:off x="753533" y="153471"/>
            <a:ext cx="22831049" cy="2157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spcBef>
                <a:spcPts val="2400"/>
              </a:spcBef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dirty="0"/>
              <a:t>Partial output of fitting the linear model</a:t>
            </a:r>
          </a:p>
        </p:txBody>
      </p:sp>
      <p:sp>
        <p:nvSpPr>
          <p:cNvPr id="144" name="Rectangle"/>
          <p:cNvSpPr/>
          <p:nvPr/>
        </p:nvSpPr>
        <p:spPr>
          <a:xfrm>
            <a:off x="759884" y="1933373"/>
            <a:ext cx="22864232" cy="157529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45" name="lm(price ~ carat + cut + color + clarity, data = diamonds)"/>
          <p:cNvSpPr txBox="1"/>
          <p:nvPr/>
        </p:nvSpPr>
        <p:spPr>
          <a:xfrm>
            <a:off x="1124604" y="2265250"/>
            <a:ext cx="22459979" cy="10305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lm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(price ~ carat + cut + color + clarity, data = diamonds)</a:t>
            </a:r>
          </a:p>
        </p:txBody>
      </p:sp>
      <p:pic>
        <p:nvPicPr>
          <p:cNvPr id="146" name="Screen Shot 2017-07-21 at 11.40.07 AM.png" descr="Screen Shot 2017-07-21 at 11.40.07 AM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93978" y="3767573"/>
            <a:ext cx="16022974" cy="938357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2243410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purrr.png" descr="purrr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4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pic>
        <p:nvPicPr>
          <p:cNvPr id="150" name="Screen Shot 2017-07-21 at 11.40.07 AM.png" descr="Screen Shot 2017-07-21 at 11.40.07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978" y="-6250188"/>
            <a:ext cx="22032025" cy="1940133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1878518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BA6B7-3E96-4BC5-9111-EDBFA77F6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More detail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60AF94-2699-4460-B869-9264635C9C17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4833937" y="4622303"/>
            <a:ext cx="14716126" cy="2235697"/>
          </a:xfrm>
        </p:spPr>
        <p:txBody>
          <a:bodyPr/>
          <a:lstStyle/>
          <a:p>
            <a:r>
              <a:rPr lang="en-GB" dirty="0">
                <a:hlinkClick r:id="rId2"/>
              </a:rPr>
              <a:t>http://adv-r.had.co.nz/Data-structures.html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45938833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Your Turn 1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 1</a:t>
            </a:r>
          </a:p>
        </p:txBody>
      </p:sp>
      <p:sp>
        <p:nvSpPr>
          <p:cNvPr id="369" name="Here is a list:"/>
          <p:cNvSpPr txBox="1">
            <a:spLocks noGrp="1"/>
          </p:cNvSpPr>
          <p:nvPr>
            <p:ph type="body" sz="quarter" idx="4294967295"/>
          </p:nvPr>
        </p:nvSpPr>
        <p:spPr>
          <a:xfrm>
            <a:off x="2433109" y="2189959"/>
            <a:ext cx="5010575" cy="2501547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Here is a list:</a:t>
            </a:r>
          </a:p>
        </p:txBody>
      </p:sp>
      <p:sp>
        <p:nvSpPr>
          <p:cNvPr id="370" name="a_list &lt;- list(num = c(8, 9),…"/>
          <p:cNvSpPr txBox="1"/>
          <p:nvPr/>
        </p:nvSpPr>
        <p:spPr>
          <a:xfrm>
            <a:off x="2433109" y="3644127"/>
            <a:ext cx="13767435" cy="3429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normAutofit/>
          </a:bodyPr>
          <a:lstStyle/>
          <a:p>
            <a:pPr algn="l"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a_list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&lt;- list(num = c(8, 9), </a:t>
            </a:r>
          </a:p>
          <a:p>
            <a:pPr algn="l"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log = TRUE,    </a:t>
            </a:r>
          </a:p>
          <a:p>
            <a:pPr algn="l"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cha = c("a", "b", "c"))</a:t>
            </a:r>
          </a:p>
        </p:txBody>
      </p:sp>
      <p:grpSp>
        <p:nvGrpSpPr>
          <p:cNvPr id="373" name="Group"/>
          <p:cNvGrpSpPr/>
          <p:nvPr/>
        </p:nvGrpSpPr>
        <p:grpSpPr>
          <a:xfrm>
            <a:off x="2433108" y="7631494"/>
            <a:ext cx="19517784" cy="4690217"/>
            <a:chOff x="0" y="0"/>
            <a:chExt cx="19517782" cy="4690215"/>
          </a:xfrm>
        </p:grpSpPr>
        <p:sp>
          <p:nvSpPr>
            <p:cNvPr id="371" name="Here are two subsetting commands. Do they return the same values? Run the code chunks to confirm"/>
            <p:cNvSpPr txBox="1"/>
            <p:nvPr/>
          </p:nvSpPr>
          <p:spPr>
            <a:xfrm>
              <a:off x="0" y="-1"/>
              <a:ext cx="19517783" cy="250154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71437" tIns="71437" rIns="71437" bIns="71437" numCol="1" anchor="ctr">
              <a:normAutofit/>
            </a:bodyPr>
            <a:lstStyle>
              <a:lvl1pPr algn="l">
                <a:spcBef>
                  <a:spcPts val="1000"/>
                </a:spcBef>
                <a:defRPr sz="6000">
                  <a:solidFill>
                    <a:srgbClr val="005493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Here are two subsetting commands. Do they return the same values? Run the code chunks to confirm</a:t>
              </a:r>
            </a:p>
          </p:txBody>
        </p:sp>
        <p:sp>
          <p:nvSpPr>
            <p:cNvPr id="372" name="a_list[&quot;num&quot;]…"/>
            <p:cNvSpPr txBox="1"/>
            <p:nvPr/>
          </p:nvSpPr>
          <p:spPr>
            <a:xfrm>
              <a:off x="25836" y="1971066"/>
              <a:ext cx="13447849" cy="27191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71437" tIns="71437" rIns="71437" bIns="71437" numCol="1" anchor="ctr">
              <a:normAutofit/>
            </a:bodyPr>
            <a:lstStyle/>
            <a:p>
              <a:pPr algn="l">
                <a:spcBef>
                  <a:spcPts val="2400"/>
                </a:spcBef>
                <a:defRPr sz="5000"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a_list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["num"]</a:t>
              </a:r>
            </a:p>
            <a:p>
              <a:pPr algn="l">
                <a:defRPr sz="5000"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a_list$num</a:t>
              </a:r>
              <a:endParaRPr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94042001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3" grpId="0" animBg="1" advAuto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Rectangle"/>
          <p:cNvSpPr/>
          <p:nvPr/>
        </p:nvSpPr>
        <p:spPr>
          <a:xfrm>
            <a:off x="1014986" y="1220735"/>
            <a:ext cx="22139804" cy="122041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pic>
        <p:nvPicPr>
          <p:cNvPr id="376" name="R-logo.001.png" descr="R-logo.001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377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378" name="a_list[&quot;num&quot;]"/>
          <p:cNvSpPr txBox="1"/>
          <p:nvPr/>
        </p:nvSpPr>
        <p:spPr>
          <a:xfrm>
            <a:off x="1473619" y="1278783"/>
            <a:ext cx="5273569" cy="10635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 algn="l">
              <a:defRPr sz="50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a_list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["num"]</a:t>
            </a:r>
          </a:p>
        </p:txBody>
      </p:sp>
      <p:sp>
        <p:nvSpPr>
          <p:cNvPr id="379" name="Rectangle"/>
          <p:cNvSpPr/>
          <p:nvPr/>
        </p:nvSpPr>
        <p:spPr>
          <a:xfrm>
            <a:off x="1014986" y="6591351"/>
            <a:ext cx="22139804" cy="122041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80" name="a_list$num"/>
          <p:cNvSpPr txBox="1"/>
          <p:nvPr/>
        </p:nvSpPr>
        <p:spPr>
          <a:xfrm>
            <a:off x="1473619" y="6649401"/>
            <a:ext cx="5273569" cy="1063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 algn="l">
              <a:defRPr sz="50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a_list$num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81" name="[1] 8 9"/>
          <p:cNvSpPr txBox="1"/>
          <p:nvPr/>
        </p:nvSpPr>
        <p:spPr>
          <a:xfrm>
            <a:off x="1004051" y="8185105"/>
            <a:ext cx="5273569" cy="1063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 algn="l"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[1] 8 9</a:t>
            </a:r>
          </a:p>
        </p:txBody>
      </p:sp>
      <p:sp>
        <p:nvSpPr>
          <p:cNvPr id="382" name="$num…"/>
          <p:cNvSpPr txBox="1"/>
          <p:nvPr/>
        </p:nvSpPr>
        <p:spPr>
          <a:xfrm>
            <a:off x="1004051" y="2509585"/>
            <a:ext cx="5273569" cy="21729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/>
          <a:p>
            <a:pPr algn="l"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$num</a:t>
            </a:r>
          </a:p>
          <a:p>
            <a:pPr algn="l"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[1] 8 9</a:t>
            </a:r>
          </a:p>
        </p:txBody>
      </p:sp>
      <p:sp>
        <p:nvSpPr>
          <p:cNvPr id="383" name="An atomic vector"/>
          <p:cNvSpPr/>
          <p:nvPr/>
        </p:nvSpPr>
        <p:spPr>
          <a:xfrm>
            <a:off x="4548497" y="8265829"/>
            <a:ext cx="8592346" cy="3175001"/>
          </a:xfrm>
          <a:prstGeom prst="wedgeRoundRectCallout">
            <a:avLst>
              <a:gd name="adj1" fmla="val -69185"/>
              <a:gd name="adj2" fmla="val -27657"/>
              <a:gd name="adj3" fmla="val 16667"/>
            </a:avLst>
          </a:prstGeom>
          <a:solidFill>
            <a:srgbClr val="A0C283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6200" tIns="76200" rIns="76200" bIns="76200" numCol="1" anchor="ctr">
            <a:noAutofit/>
          </a:bodyPr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An atomic vector</a:t>
            </a:r>
          </a:p>
        </p:txBody>
      </p:sp>
      <p:sp>
        <p:nvSpPr>
          <p:cNvPr id="384" name="A list…"/>
          <p:cNvSpPr/>
          <p:nvPr/>
        </p:nvSpPr>
        <p:spPr>
          <a:xfrm>
            <a:off x="4852503" y="2640393"/>
            <a:ext cx="8287547" cy="3175000"/>
          </a:xfrm>
          <a:prstGeom prst="wedgeRoundRectCallout">
            <a:avLst>
              <a:gd name="adj1" fmla="val -74321"/>
              <a:gd name="adj2" fmla="val -24526"/>
              <a:gd name="adj3" fmla="val 16667"/>
            </a:avLst>
          </a:prstGeom>
          <a:solidFill>
            <a:srgbClr val="78AAD6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6200" tIns="76200" rIns="76200" bIns="76200" numCol="1" anchor="ctr">
            <a:noAutofit/>
          </a:bodyPr>
          <a:lstStyle/>
          <a:p>
            <a: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A list  </a:t>
            </a:r>
          </a:p>
          <a:p>
            <a: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0" dirty="0"/>
              <a:t>(with one element named num that contains an atomic vector)</a:t>
            </a:r>
          </a:p>
        </p:txBody>
      </p:sp>
    </p:spTree>
    <p:extLst>
      <p:ext uri="{BB962C8B-B14F-4D97-AF65-F5344CB8AC3E}">
        <p14:creationId xmlns:p14="http://schemas.microsoft.com/office/powerpoint/2010/main" val="3700983892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Rectangle"/>
          <p:cNvSpPr/>
          <p:nvPr/>
        </p:nvSpPr>
        <p:spPr>
          <a:xfrm>
            <a:off x="1014986" y="4726197"/>
            <a:ext cx="22354028" cy="122041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88" name="lst"/>
          <p:cNvSpPr txBox="1"/>
          <p:nvPr/>
        </p:nvSpPr>
        <p:spPr>
          <a:xfrm>
            <a:off x="2936319" y="1520821"/>
            <a:ext cx="3303609" cy="1063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lst</a:t>
            </a:r>
          </a:p>
        </p:txBody>
      </p:sp>
      <p:grpSp>
        <p:nvGrpSpPr>
          <p:cNvPr id="442" name="Group"/>
          <p:cNvGrpSpPr/>
          <p:nvPr/>
        </p:nvGrpSpPr>
        <p:grpSpPr>
          <a:xfrm>
            <a:off x="1473619" y="669453"/>
            <a:ext cx="4713366" cy="2759625"/>
            <a:chOff x="0" y="0"/>
            <a:chExt cx="4713365" cy="2759623"/>
          </a:xfrm>
        </p:grpSpPr>
        <p:sp>
          <p:nvSpPr>
            <p:cNvPr id="389" name="Rectangle"/>
            <p:cNvSpPr/>
            <p:nvPr/>
          </p:nvSpPr>
          <p:spPr>
            <a:xfrm>
              <a:off x="1461210" y="557219"/>
              <a:ext cx="317656" cy="381186"/>
            </a:xfrm>
            <a:prstGeom prst="rect">
              <a:avLst/>
            </a:prstGeom>
            <a:gradFill flip="none" rotWithShape="1">
              <a:gsLst>
                <a:gs pos="23158">
                  <a:srgbClr val="4D4956"/>
                </a:gs>
                <a:gs pos="42812">
                  <a:srgbClr val="38363C"/>
                </a:gs>
                <a:gs pos="100000">
                  <a:srgbClr val="232323"/>
                </a:gs>
              </a:gsLst>
              <a:lin ang="0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90" name="Rectangle"/>
            <p:cNvSpPr/>
            <p:nvPr/>
          </p:nvSpPr>
          <p:spPr>
            <a:xfrm>
              <a:off x="1927104" y="578395"/>
              <a:ext cx="317655" cy="381187"/>
            </a:xfrm>
            <a:prstGeom prst="rect">
              <a:avLst/>
            </a:prstGeom>
            <a:gradFill flip="none" rotWithShape="1">
              <a:gsLst>
                <a:gs pos="23158">
                  <a:srgbClr val="4D4956"/>
                </a:gs>
                <a:gs pos="42812">
                  <a:srgbClr val="38363C"/>
                </a:gs>
                <a:gs pos="100000">
                  <a:srgbClr val="232323"/>
                </a:gs>
              </a:gsLst>
              <a:lin ang="0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91" name="Rectangle"/>
            <p:cNvSpPr/>
            <p:nvPr/>
          </p:nvSpPr>
          <p:spPr>
            <a:xfrm>
              <a:off x="2922421" y="366626"/>
              <a:ext cx="42355" cy="783549"/>
            </a:xfrm>
            <a:prstGeom prst="rect">
              <a:avLst/>
            </a:prstGeom>
            <a:gradFill flip="none" rotWithShape="1">
              <a:gsLst>
                <a:gs pos="23158">
                  <a:srgbClr val="4D4956"/>
                </a:gs>
                <a:gs pos="42812">
                  <a:srgbClr val="38363C"/>
                </a:gs>
                <a:gs pos="100000">
                  <a:srgbClr val="232323"/>
                </a:gs>
              </a:gsLst>
              <a:lin ang="0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92" name="Rectangle"/>
            <p:cNvSpPr/>
            <p:nvPr/>
          </p:nvSpPr>
          <p:spPr>
            <a:xfrm>
              <a:off x="889432" y="557219"/>
              <a:ext cx="232948" cy="465894"/>
            </a:xfrm>
            <a:prstGeom prst="rect">
              <a:avLst/>
            </a:prstGeom>
            <a:gradFill flip="none" rotWithShape="1">
              <a:gsLst>
                <a:gs pos="23158">
                  <a:srgbClr val="4D4956"/>
                </a:gs>
                <a:gs pos="42812">
                  <a:srgbClr val="38363C"/>
                </a:gs>
                <a:gs pos="100000">
                  <a:srgbClr val="232323"/>
                </a:gs>
              </a:gsLst>
              <a:lin ang="0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93" name="Shape"/>
            <p:cNvSpPr/>
            <p:nvPr/>
          </p:nvSpPr>
          <p:spPr>
            <a:xfrm>
              <a:off x="450796" y="1076013"/>
              <a:ext cx="161351" cy="2542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39"/>
                  </a:lnTo>
                  <a:lnTo>
                    <a:pt x="0" y="5973"/>
                  </a:lnTo>
                  <a:lnTo>
                    <a:pt x="3815" y="12458"/>
                  </a:lnTo>
                  <a:lnTo>
                    <a:pt x="9053" y="17577"/>
                  </a:lnTo>
                  <a:lnTo>
                    <a:pt x="20260" y="21600"/>
                  </a:lnTo>
                  <a:lnTo>
                    <a:pt x="21600" y="0"/>
                  </a:lnTo>
                  <a:close/>
                </a:path>
              </a:pathLst>
            </a:custGeom>
            <a:gradFill flip="none" rotWithShape="1">
              <a:gsLst>
                <a:gs pos="23158">
                  <a:srgbClr val="4D4956"/>
                </a:gs>
                <a:gs pos="42812">
                  <a:srgbClr val="38363C"/>
                </a:gs>
                <a:gs pos="100000">
                  <a:srgbClr val="232323"/>
                </a:gs>
              </a:gsLst>
              <a:lin ang="5759999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200"/>
              </a:pPr>
              <a:endParaRPr/>
            </a:p>
          </p:txBody>
        </p:sp>
        <p:sp>
          <p:nvSpPr>
            <p:cNvPr id="394" name="Rectangle"/>
            <p:cNvSpPr/>
            <p:nvPr/>
          </p:nvSpPr>
          <p:spPr>
            <a:xfrm>
              <a:off x="571778" y="980758"/>
              <a:ext cx="211770" cy="825903"/>
            </a:xfrm>
            <a:prstGeom prst="rect">
              <a:avLst/>
            </a:prstGeom>
            <a:gradFill flip="none" rotWithShape="1">
              <a:gsLst>
                <a:gs pos="24759">
                  <a:srgbClr val="58596B"/>
                </a:gs>
                <a:gs pos="70331">
                  <a:srgbClr val="3D3E47"/>
                </a:gs>
                <a:gs pos="100000">
                  <a:srgbClr val="232323"/>
                </a:gs>
              </a:gsLst>
              <a:lin ang="5400000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95" name="Rectangle"/>
            <p:cNvSpPr/>
            <p:nvPr/>
          </p:nvSpPr>
          <p:spPr>
            <a:xfrm>
              <a:off x="720017" y="1806660"/>
              <a:ext cx="3896563" cy="614133"/>
            </a:xfrm>
            <a:prstGeom prst="rect">
              <a:avLst/>
            </a:prstGeom>
            <a:solidFill>
              <a:srgbClr val="000000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96" name="Rectangle"/>
            <p:cNvSpPr/>
            <p:nvPr/>
          </p:nvSpPr>
          <p:spPr>
            <a:xfrm>
              <a:off x="656486" y="874873"/>
              <a:ext cx="3917740" cy="1016496"/>
            </a:xfrm>
            <a:prstGeom prst="rect">
              <a:avLst/>
            </a:prstGeom>
            <a:gradFill flip="none" rotWithShape="1">
              <a:gsLst>
                <a:gs pos="24759">
                  <a:srgbClr val="58596B"/>
                </a:gs>
                <a:gs pos="70331">
                  <a:srgbClr val="3D3E47"/>
                </a:gs>
                <a:gs pos="100000">
                  <a:srgbClr val="232323"/>
                </a:gs>
              </a:gsLst>
              <a:lin ang="5400000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97" name="Triangle"/>
            <p:cNvSpPr/>
            <p:nvPr/>
          </p:nvSpPr>
          <p:spPr>
            <a:xfrm flipH="1">
              <a:off x="-1" y="1933722"/>
              <a:ext cx="741195" cy="6353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98" name="Rectangle"/>
            <p:cNvSpPr/>
            <p:nvPr/>
          </p:nvSpPr>
          <p:spPr>
            <a:xfrm>
              <a:off x="2858891" y="811342"/>
              <a:ext cx="910610" cy="1122381"/>
            </a:xfrm>
            <a:prstGeom prst="rect">
              <a:avLst/>
            </a:prstGeom>
            <a:gradFill flip="none" rotWithShape="1">
              <a:gsLst>
                <a:gs pos="3667">
                  <a:srgbClr val="58596B"/>
                </a:gs>
                <a:gs pos="62015">
                  <a:srgbClr val="3D3E47"/>
                </a:gs>
                <a:gs pos="100000">
                  <a:srgbClr val="232323"/>
                </a:gs>
              </a:gsLst>
              <a:lin ang="5400000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99" name="Rectangle"/>
            <p:cNvSpPr/>
            <p:nvPr/>
          </p:nvSpPr>
          <p:spPr>
            <a:xfrm>
              <a:off x="3600084" y="663103"/>
              <a:ext cx="1058850" cy="1249443"/>
            </a:xfrm>
            <a:prstGeom prst="rect">
              <a:avLst/>
            </a:prstGeom>
            <a:gradFill flip="none" rotWithShape="1">
              <a:gsLst>
                <a:gs pos="0">
                  <a:srgbClr val="58596B"/>
                </a:gs>
                <a:gs pos="60569">
                  <a:srgbClr val="3D3E47"/>
                </a:gs>
                <a:gs pos="100000">
                  <a:srgbClr val="232323"/>
                </a:gs>
              </a:gsLst>
              <a:lin ang="5400000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grpSp>
          <p:nvGrpSpPr>
            <p:cNvPr id="403" name="Group"/>
            <p:cNvGrpSpPr/>
            <p:nvPr/>
          </p:nvGrpSpPr>
          <p:grpSpPr>
            <a:xfrm>
              <a:off x="3663615" y="874873"/>
              <a:ext cx="952965" cy="508248"/>
              <a:chOff x="0" y="0"/>
              <a:chExt cx="952963" cy="508247"/>
            </a:xfrm>
          </p:grpSpPr>
          <p:sp>
            <p:nvSpPr>
              <p:cNvPr id="400" name="Rectangle"/>
              <p:cNvSpPr/>
              <p:nvPr/>
            </p:nvSpPr>
            <p:spPr>
              <a:xfrm>
                <a:off x="0" y="0"/>
                <a:ext cx="293220" cy="508248"/>
              </a:xfrm>
              <a:prstGeom prst="rect">
                <a:avLst/>
              </a:prstGeom>
              <a:solidFill>
                <a:srgbClr val="000000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401" name="Rectangle"/>
              <p:cNvSpPr/>
              <p:nvPr/>
            </p:nvSpPr>
            <p:spPr>
              <a:xfrm>
                <a:off x="329872" y="0"/>
                <a:ext cx="293220" cy="508248"/>
              </a:xfrm>
              <a:prstGeom prst="rect">
                <a:avLst/>
              </a:prstGeom>
              <a:solidFill>
                <a:srgbClr val="000000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402" name="Rectangle"/>
              <p:cNvSpPr/>
              <p:nvPr/>
            </p:nvSpPr>
            <p:spPr>
              <a:xfrm>
                <a:off x="659744" y="0"/>
                <a:ext cx="293220" cy="508248"/>
              </a:xfrm>
              <a:prstGeom prst="rect">
                <a:avLst/>
              </a:prstGeom>
              <a:solidFill>
                <a:srgbClr val="000000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  <p:sp>
          <p:nvSpPr>
            <p:cNvPr id="404" name="Rectangle"/>
            <p:cNvSpPr/>
            <p:nvPr/>
          </p:nvSpPr>
          <p:spPr>
            <a:xfrm>
              <a:off x="1440034" y="1976076"/>
              <a:ext cx="338832" cy="614133"/>
            </a:xfrm>
            <a:prstGeom prst="rect">
              <a:avLst/>
            </a:prstGeom>
            <a:solidFill>
              <a:srgbClr val="000000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05" name="Shape"/>
            <p:cNvSpPr/>
            <p:nvPr/>
          </p:nvSpPr>
          <p:spPr>
            <a:xfrm>
              <a:off x="718941" y="0"/>
              <a:ext cx="572772" cy="6561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960" y="21431"/>
                  </a:moveTo>
                  <a:lnTo>
                    <a:pt x="0" y="290"/>
                  </a:lnTo>
                  <a:lnTo>
                    <a:pt x="21600" y="0"/>
                  </a:lnTo>
                  <a:lnTo>
                    <a:pt x="16902" y="21600"/>
                  </a:lnTo>
                  <a:lnTo>
                    <a:pt x="4960" y="21431"/>
                  </a:lnTo>
                  <a:close/>
                </a:path>
              </a:pathLst>
            </a:custGeom>
            <a:gradFill flip="none" rotWithShape="1">
              <a:gsLst>
                <a:gs pos="23158">
                  <a:srgbClr val="4D4956"/>
                </a:gs>
                <a:gs pos="42812">
                  <a:srgbClr val="38363C"/>
                </a:gs>
                <a:gs pos="100000">
                  <a:srgbClr val="232323"/>
                </a:gs>
              </a:gsLst>
              <a:lin ang="0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200"/>
              </a:pPr>
              <a:endParaRPr/>
            </a:p>
          </p:txBody>
        </p:sp>
        <p:sp>
          <p:nvSpPr>
            <p:cNvPr id="406" name="Shape"/>
            <p:cNvSpPr/>
            <p:nvPr/>
          </p:nvSpPr>
          <p:spPr>
            <a:xfrm flipH="1">
              <a:off x="3506277" y="208191"/>
              <a:ext cx="1207089" cy="4870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8" y="0"/>
                  </a:moveTo>
                  <a:lnTo>
                    <a:pt x="0" y="20796"/>
                  </a:lnTo>
                  <a:lnTo>
                    <a:pt x="21600" y="21600"/>
                  </a:lnTo>
                  <a:lnTo>
                    <a:pt x="21600" y="10836"/>
                  </a:lnTo>
                  <a:lnTo>
                    <a:pt x="8652" y="560"/>
                  </a:lnTo>
                  <a:lnTo>
                    <a:pt x="68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4D4956"/>
                </a:gs>
                <a:gs pos="0">
                  <a:srgbClr val="38363C"/>
                </a:gs>
                <a:gs pos="100000">
                  <a:srgbClr val="232323"/>
                </a:gs>
              </a:gsLst>
              <a:lin ang="0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200"/>
              </a:pPr>
              <a:endParaRPr/>
            </a:p>
          </p:txBody>
        </p:sp>
        <p:sp>
          <p:nvSpPr>
            <p:cNvPr id="407" name="Rectangle"/>
            <p:cNvSpPr/>
            <p:nvPr/>
          </p:nvSpPr>
          <p:spPr>
            <a:xfrm rot="16200000">
              <a:off x="2403586" y="461922"/>
              <a:ext cx="21178" cy="2350645"/>
            </a:xfrm>
            <a:prstGeom prst="rect">
              <a:avLst/>
            </a:prstGeom>
            <a:solidFill>
              <a:srgbClr val="60606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08" name="Rectangle"/>
            <p:cNvSpPr/>
            <p:nvPr/>
          </p:nvSpPr>
          <p:spPr>
            <a:xfrm rot="16200000">
              <a:off x="2583590" y="726634"/>
              <a:ext cx="21178" cy="1969460"/>
            </a:xfrm>
            <a:prstGeom prst="rect">
              <a:avLst/>
            </a:prstGeom>
            <a:solidFill>
              <a:srgbClr val="60606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09" name="Rectangle"/>
            <p:cNvSpPr/>
            <p:nvPr/>
          </p:nvSpPr>
          <p:spPr>
            <a:xfrm rot="2400000">
              <a:off x="1147266" y="1602235"/>
              <a:ext cx="21178" cy="296479"/>
            </a:xfrm>
            <a:prstGeom prst="rect">
              <a:avLst/>
            </a:prstGeom>
            <a:solidFill>
              <a:srgbClr val="60606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grpSp>
          <p:nvGrpSpPr>
            <p:cNvPr id="417" name="Group"/>
            <p:cNvGrpSpPr/>
            <p:nvPr/>
          </p:nvGrpSpPr>
          <p:grpSpPr>
            <a:xfrm>
              <a:off x="3684792" y="1849014"/>
              <a:ext cx="910611" cy="910610"/>
              <a:chOff x="0" y="0"/>
              <a:chExt cx="910609" cy="910609"/>
            </a:xfrm>
          </p:grpSpPr>
          <p:sp>
            <p:nvSpPr>
              <p:cNvPr id="410" name="Circle"/>
              <p:cNvSpPr/>
              <p:nvPr/>
            </p:nvSpPr>
            <p:spPr>
              <a:xfrm>
                <a:off x="0" y="0"/>
                <a:ext cx="910610" cy="910610"/>
              </a:xfrm>
              <a:prstGeom prst="ellipse">
                <a:avLst/>
              </a:prstGeom>
              <a:solidFill>
                <a:srgbClr val="232323"/>
              </a:solidFill>
              <a:ln w="25400" cap="flat">
                <a:solidFill>
                  <a:srgbClr val="60606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grpSp>
            <p:nvGrpSpPr>
              <p:cNvPr id="415" name="Group"/>
              <p:cNvGrpSpPr/>
              <p:nvPr/>
            </p:nvGrpSpPr>
            <p:grpSpPr>
              <a:xfrm>
                <a:off x="50375" y="41014"/>
                <a:ext cx="821804" cy="821805"/>
                <a:chOff x="6682" y="0"/>
                <a:chExt cx="821803" cy="821803"/>
              </a:xfrm>
            </p:grpSpPr>
            <p:sp>
              <p:nvSpPr>
                <p:cNvPr id="411" name="Line"/>
                <p:cNvSpPr/>
                <p:nvPr/>
              </p:nvSpPr>
              <p:spPr>
                <a:xfrm>
                  <a:off x="116035" y="137615"/>
                  <a:ext cx="581104" cy="581104"/>
                </a:xfrm>
                <a:prstGeom prst="line">
                  <a:avLst/>
                </a:prstGeom>
                <a:noFill/>
                <a:ln w="381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412" name="Line"/>
                <p:cNvSpPr/>
                <p:nvPr/>
              </p:nvSpPr>
              <p:spPr>
                <a:xfrm flipH="1">
                  <a:off x="104546" y="152780"/>
                  <a:ext cx="626077" cy="532345"/>
                </a:xfrm>
                <a:prstGeom prst="line">
                  <a:avLst/>
                </a:prstGeom>
                <a:noFill/>
                <a:ln w="381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413" name="Line"/>
                <p:cNvSpPr/>
                <p:nvPr/>
              </p:nvSpPr>
              <p:spPr>
                <a:xfrm flipV="1">
                  <a:off x="6682" y="418952"/>
                  <a:ext cx="821805" cy="1"/>
                </a:xfrm>
                <a:prstGeom prst="line">
                  <a:avLst/>
                </a:prstGeom>
                <a:noFill/>
                <a:ln w="381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414" name="Line"/>
                <p:cNvSpPr/>
                <p:nvPr/>
              </p:nvSpPr>
              <p:spPr>
                <a:xfrm flipH="1" flipV="1">
                  <a:off x="409563" y="-1"/>
                  <a:ext cx="1" cy="821805"/>
                </a:xfrm>
                <a:prstGeom prst="line">
                  <a:avLst/>
                </a:prstGeom>
                <a:noFill/>
                <a:ln w="381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</p:grpSp>
          <p:sp>
            <p:nvSpPr>
              <p:cNvPr id="416" name="Circle"/>
              <p:cNvSpPr/>
              <p:nvPr/>
            </p:nvSpPr>
            <p:spPr>
              <a:xfrm>
                <a:off x="317654" y="338831"/>
                <a:ext cx="254125" cy="254125"/>
              </a:xfrm>
              <a:prstGeom prst="ellipse">
                <a:avLst/>
              </a:prstGeom>
              <a:solidFill>
                <a:srgbClr val="232323"/>
              </a:solidFill>
              <a:ln w="12700" cap="flat">
                <a:solidFill>
                  <a:srgbClr val="60606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  <p:grpSp>
          <p:nvGrpSpPr>
            <p:cNvPr id="425" name="Group"/>
            <p:cNvGrpSpPr/>
            <p:nvPr/>
          </p:nvGrpSpPr>
          <p:grpSpPr>
            <a:xfrm>
              <a:off x="2753006" y="1849014"/>
              <a:ext cx="910610" cy="910610"/>
              <a:chOff x="0" y="0"/>
              <a:chExt cx="910609" cy="910609"/>
            </a:xfrm>
          </p:grpSpPr>
          <p:sp>
            <p:nvSpPr>
              <p:cNvPr id="418" name="Circle"/>
              <p:cNvSpPr/>
              <p:nvPr/>
            </p:nvSpPr>
            <p:spPr>
              <a:xfrm>
                <a:off x="0" y="0"/>
                <a:ext cx="910610" cy="910610"/>
              </a:xfrm>
              <a:prstGeom prst="ellipse">
                <a:avLst/>
              </a:prstGeom>
              <a:solidFill>
                <a:srgbClr val="232323"/>
              </a:solidFill>
              <a:ln w="25400" cap="flat">
                <a:solidFill>
                  <a:srgbClr val="60606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grpSp>
            <p:nvGrpSpPr>
              <p:cNvPr id="423" name="Group"/>
              <p:cNvGrpSpPr/>
              <p:nvPr/>
            </p:nvGrpSpPr>
            <p:grpSpPr>
              <a:xfrm>
                <a:off x="50375" y="41014"/>
                <a:ext cx="821804" cy="821805"/>
                <a:chOff x="6682" y="0"/>
                <a:chExt cx="821803" cy="821803"/>
              </a:xfrm>
            </p:grpSpPr>
            <p:sp>
              <p:nvSpPr>
                <p:cNvPr id="419" name="Line"/>
                <p:cNvSpPr/>
                <p:nvPr/>
              </p:nvSpPr>
              <p:spPr>
                <a:xfrm>
                  <a:off x="116035" y="137615"/>
                  <a:ext cx="581104" cy="581104"/>
                </a:xfrm>
                <a:prstGeom prst="line">
                  <a:avLst/>
                </a:prstGeom>
                <a:noFill/>
                <a:ln w="381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420" name="Line"/>
                <p:cNvSpPr/>
                <p:nvPr/>
              </p:nvSpPr>
              <p:spPr>
                <a:xfrm flipH="1">
                  <a:off x="104546" y="152780"/>
                  <a:ext cx="626077" cy="532345"/>
                </a:xfrm>
                <a:prstGeom prst="line">
                  <a:avLst/>
                </a:prstGeom>
                <a:noFill/>
                <a:ln w="381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421" name="Line"/>
                <p:cNvSpPr/>
                <p:nvPr/>
              </p:nvSpPr>
              <p:spPr>
                <a:xfrm flipV="1">
                  <a:off x="6682" y="418952"/>
                  <a:ext cx="821805" cy="1"/>
                </a:xfrm>
                <a:prstGeom prst="line">
                  <a:avLst/>
                </a:prstGeom>
                <a:noFill/>
                <a:ln w="381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422" name="Line"/>
                <p:cNvSpPr/>
                <p:nvPr/>
              </p:nvSpPr>
              <p:spPr>
                <a:xfrm flipH="1" flipV="1">
                  <a:off x="409563" y="-1"/>
                  <a:ext cx="1" cy="821805"/>
                </a:xfrm>
                <a:prstGeom prst="line">
                  <a:avLst/>
                </a:prstGeom>
                <a:noFill/>
                <a:ln w="381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</p:grpSp>
          <p:sp>
            <p:nvSpPr>
              <p:cNvPr id="424" name="Circle"/>
              <p:cNvSpPr/>
              <p:nvPr/>
            </p:nvSpPr>
            <p:spPr>
              <a:xfrm>
                <a:off x="317654" y="338831"/>
                <a:ext cx="254125" cy="254125"/>
              </a:xfrm>
              <a:prstGeom prst="ellipse">
                <a:avLst/>
              </a:prstGeom>
              <a:solidFill>
                <a:srgbClr val="232323"/>
              </a:solidFill>
              <a:ln w="12700" cap="flat">
                <a:solidFill>
                  <a:srgbClr val="60606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  <p:grpSp>
          <p:nvGrpSpPr>
            <p:cNvPr id="433" name="Group"/>
            <p:cNvGrpSpPr/>
            <p:nvPr/>
          </p:nvGrpSpPr>
          <p:grpSpPr>
            <a:xfrm>
              <a:off x="1821219" y="1849014"/>
              <a:ext cx="910611" cy="910610"/>
              <a:chOff x="0" y="0"/>
              <a:chExt cx="910609" cy="910609"/>
            </a:xfrm>
          </p:grpSpPr>
          <p:sp>
            <p:nvSpPr>
              <p:cNvPr id="426" name="Circle"/>
              <p:cNvSpPr/>
              <p:nvPr/>
            </p:nvSpPr>
            <p:spPr>
              <a:xfrm>
                <a:off x="0" y="0"/>
                <a:ext cx="910610" cy="910610"/>
              </a:xfrm>
              <a:prstGeom prst="ellipse">
                <a:avLst/>
              </a:prstGeom>
              <a:solidFill>
                <a:srgbClr val="232323"/>
              </a:solidFill>
              <a:ln w="25400" cap="flat">
                <a:solidFill>
                  <a:srgbClr val="60606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grpSp>
            <p:nvGrpSpPr>
              <p:cNvPr id="431" name="Group"/>
              <p:cNvGrpSpPr/>
              <p:nvPr/>
            </p:nvGrpSpPr>
            <p:grpSpPr>
              <a:xfrm>
                <a:off x="50375" y="41014"/>
                <a:ext cx="821804" cy="821805"/>
                <a:chOff x="6682" y="0"/>
                <a:chExt cx="821803" cy="821803"/>
              </a:xfrm>
            </p:grpSpPr>
            <p:sp>
              <p:nvSpPr>
                <p:cNvPr id="427" name="Line"/>
                <p:cNvSpPr/>
                <p:nvPr/>
              </p:nvSpPr>
              <p:spPr>
                <a:xfrm>
                  <a:off x="116035" y="137615"/>
                  <a:ext cx="581104" cy="581104"/>
                </a:xfrm>
                <a:prstGeom prst="line">
                  <a:avLst/>
                </a:prstGeom>
                <a:noFill/>
                <a:ln w="381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428" name="Line"/>
                <p:cNvSpPr/>
                <p:nvPr/>
              </p:nvSpPr>
              <p:spPr>
                <a:xfrm flipH="1">
                  <a:off x="104546" y="152780"/>
                  <a:ext cx="626077" cy="532345"/>
                </a:xfrm>
                <a:prstGeom prst="line">
                  <a:avLst/>
                </a:prstGeom>
                <a:noFill/>
                <a:ln w="381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429" name="Line"/>
                <p:cNvSpPr/>
                <p:nvPr/>
              </p:nvSpPr>
              <p:spPr>
                <a:xfrm flipV="1">
                  <a:off x="6682" y="418952"/>
                  <a:ext cx="821805" cy="1"/>
                </a:xfrm>
                <a:prstGeom prst="line">
                  <a:avLst/>
                </a:prstGeom>
                <a:noFill/>
                <a:ln w="381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430" name="Line"/>
                <p:cNvSpPr/>
                <p:nvPr/>
              </p:nvSpPr>
              <p:spPr>
                <a:xfrm flipH="1" flipV="1">
                  <a:off x="409563" y="-1"/>
                  <a:ext cx="1" cy="821805"/>
                </a:xfrm>
                <a:prstGeom prst="line">
                  <a:avLst/>
                </a:prstGeom>
                <a:noFill/>
                <a:ln w="381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</p:grpSp>
          <p:sp>
            <p:nvSpPr>
              <p:cNvPr id="432" name="Circle"/>
              <p:cNvSpPr/>
              <p:nvPr/>
            </p:nvSpPr>
            <p:spPr>
              <a:xfrm>
                <a:off x="317654" y="338831"/>
                <a:ext cx="254125" cy="254125"/>
              </a:xfrm>
              <a:prstGeom prst="ellipse">
                <a:avLst/>
              </a:prstGeom>
              <a:solidFill>
                <a:srgbClr val="232323"/>
              </a:solidFill>
              <a:ln w="12700" cap="flat">
                <a:solidFill>
                  <a:srgbClr val="60606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  <p:grpSp>
          <p:nvGrpSpPr>
            <p:cNvPr id="440" name="Group"/>
            <p:cNvGrpSpPr/>
            <p:nvPr/>
          </p:nvGrpSpPr>
          <p:grpSpPr>
            <a:xfrm>
              <a:off x="804724" y="2145491"/>
              <a:ext cx="592956" cy="592956"/>
              <a:chOff x="0" y="0"/>
              <a:chExt cx="592954" cy="592954"/>
            </a:xfrm>
          </p:grpSpPr>
          <p:sp>
            <p:nvSpPr>
              <p:cNvPr id="434" name="Circle"/>
              <p:cNvSpPr/>
              <p:nvPr/>
            </p:nvSpPr>
            <p:spPr>
              <a:xfrm>
                <a:off x="0" y="0"/>
                <a:ext cx="592955" cy="592955"/>
              </a:xfrm>
              <a:prstGeom prst="ellipse">
                <a:avLst/>
              </a:prstGeom>
              <a:solidFill>
                <a:srgbClr val="232323"/>
              </a:solidFill>
              <a:ln w="25400" cap="flat">
                <a:solidFill>
                  <a:srgbClr val="60606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435" name="Line"/>
              <p:cNvSpPr/>
              <p:nvPr/>
            </p:nvSpPr>
            <p:spPr>
              <a:xfrm flipV="1">
                <a:off x="32802" y="299513"/>
                <a:ext cx="535130" cy="1"/>
              </a:xfrm>
              <a:prstGeom prst="line">
                <a:avLst/>
              </a:prstGeom>
              <a:noFill/>
              <a:ln w="1905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436" name="Line"/>
              <p:cNvSpPr/>
              <p:nvPr/>
            </p:nvSpPr>
            <p:spPr>
              <a:xfrm flipH="1" flipV="1">
                <a:off x="295143" y="26707"/>
                <a:ext cx="1" cy="535128"/>
              </a:xfrm>
              <a:prstGeom prst="line">
                <a:avLst/>
              </a:prstGeom>
              <a:noFill/>
              <a:ln w="1905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437" name="Line"/>
              <p:cNvSpPr/>
              <p:nvPr/>
            </p:nvSpPr>
            <p:spPr>
              <a:xfrm>
                <a:off x="104008" y="116317"/>
                <a:ext cx="378393" cy="378393"/>
              </a:xfrm>
              <a:prstGeom prst="line">
                <a:avLst/>
              </a:prstGeom>
              <a:noFill/>
              <a:ln w="1905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438" name="Line"/>
              <p:cNvSpPr/>
              <p:nvPr/>
            </p:nvSpPr>
            <p:spPr>
              <a:xfrm flipH="1">
                <a:off x="96527" y="126191"/>
                <a:ext cx="407678" cy="346643"/>
              </a:xfrm>
              <a:prstGeom prst="line">
                <a:avLst/>
              </a:prstGeom>
              <a:noFill/>
              <a:ln w="1905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439" name="Circle"/>
              <p:cNvSpPr/>
              <p:nvPr/>
            </p:nvSpPr>
            <p:spPr>
              <a:xfrm>
                <a:off x="206844" y="220634"/>
                <a:ext cx="165477" cy="165477"/>
              </a:xfrm>
              <a:prstGeom prst="ellipse">
                <a:avLst/>
              </a:prstGeom>
              <a:solidFill>
                <a:srgbClr val="232323"/>
              </a:solidFill>
              <a:ln w="12700" cap="flat">
                <a:solidFill>
                  <a:srgbClr val="60606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  <p:sp>
          <p:nvSpPr>
            <p:cNvPr id="441" name="Rectangle"/>
            <p:cNvSpPr/>
            <p:nvPr/>
          </p:nvSpPr>
          <p:spPr>
            <a:xfrm rot="2400000">
              <a:off x="1538890" y="1682809"/>
              <a:ext cx="21178" cy="211771"/>
            </a:xfrm>
            <a:prstGeom prst="rect">
              <a:avLst/>
            </a:prstGeom>
            <a:solidFill>
              <a:srgbClr val="60606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443" name="Rectangle"/>
          <p:cNvSpPr/>
          <p:nvPr/>
        </p:nvSpPr>
        <p:spPr>
          <a:xfrm>
            <a:off x="13756262" y="993726"/>
            <a:ext cx="8386082" cy="2117698"/>
          </a:xfrm>
          <a:prstGeom prst="rect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44" name="c(&quot;a&quot;, &quot;b&quot;, &quot;c&quot;)"/>
          <p:cNvSpPr txBox="1"/>
          <p:nvPr/>
        </p:nvSpPr>
        <p:spPr>
          <a:xfrm>
            <a:off x="14275097" y="1520821"/>
            <a:ext cx="7306056" cy="1063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c("a", "b", "c")</a:t>
            </a:r>
          </a:p>
        </p:txBody>
      </p:sp>
      <p:sp>
        <p:nvSpPr>
          <p:cNvPr id="445" name="Rectangle"/>
          <p:cNvSpPr/>
          <p:nvPr/>
        </p:nvSpPr>
        <p:spPr>
          <a:xfrm>
            <a:off x="6323145" y="993726"/>
            <a:ext cx="3917741" cy="2117698"/>
          </a:xfrm>
          <a:prstGeom prst="rect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46" name="Rectangle"/>
          <p:cNvSpPr/>
          <p:nvPr/>
        </p:nvSpPr>
        <p:spPr>
          <a:xfrm>
            <a:off x="10706779" y="993726"/>
            <a:ext cx="2583591" cy="2117698"/>
          </a:xfrm>
          <a:prstGeom prst="rect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47" name="c(8, 9)"/>
          <p:cNvSpPr txBox="1"/>
          <p:nvPr/>
        </p:nvSpPr>
        <p:spPr>
          <a:xfrm>
            <a:off x="6640800" y="1520821"/>
            <a:ext cx="3303609" cy="1063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c(8, 9)</a:t>
            </a:r>
          </a:p>
        </p:txBody>
      </p:sp>
      <p:sp>
        <p:nvSpPr>
          <p:cNvPr id="448" name="TRUE"/>
          <p:cNvSpPr txBox="1"/>
          <p:nvPr/>
        </p:nvSpPr>
        <p:spPr>
          <a:xfrm>
            <a:off x="10992668" y="1520821"/>
            <a:ext cx="1969459" cy="1063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TRUE</a:t>
            </a:r>
          </a:p>
        </p:txBody>
      </p:sp>
      <p:grpSp>
        <p:nvGrpSpPr>
          <p:cNvPr id="523" name="Group"/>
          <p:cNvGrpSpPr/>
          <p:nvPr/>
        </p:nvGrpSpPr>
        <p:grpSpPr>
          <a:xfrm>
            <a:off x="6577269" y="2730237"/>
            <a:ext cx="15438012" cy="592956"/>
            <a:chOff x="0" y="0"/>
            <a:chExt cx="15438010" cy="592954"/>
          </a:xfrm>
        </p:grpSpPr>
        <p:grpSp>
          <p:nvGrpSpPr>
            <p:cNvPr id="463" name="Group"/>
            <p:cNvGrpSpPr/>
            <p:nvPr/>
          </p:nvGrpSpPr>
          <p:grpSpPr>
            <a:xfrm>
              <a:off x="0" y="0"/>
              <a:ext cx="1207088" cy="592955"/>
              <a:chOff x="0" y="0"/>
              <a:chExt cx="1207087" cy="592954"/>
            </a:xfrm>
          </p:grpSpPr>
          <p:grpSp>
            <p:nvGrpSpPr>
              <p:cNvPr id="455" name="Group"/>
              <p:cNvGrpSpPr/>
              <p:nvPr/>
            </p:nvGrpSpPr>
            <p:grpSpPr>
              <a:xfrm>
                <a:off x="0" y="0"/>
                <a:ext cx="592955" cy="592955"/>
                <a:chOff x="0" y="0"/>
                <a:chExt cx="592954" cy="592954"/>
              </a:xfrm>
            </p:grpSpPr>
            <p:sp>
              <p:nvSpPr>
                <p:cNvPr id="449" name="Circle"/>
                <p:cNvSpPr/>
                <p:nvPr/>
              </p:nvSpPr>
              <p:spPr>
                <a:xfrm>
                  <a:off x="0" y="0"/>
                  <a:ext cx="592955" cy="592955"/>
                </a:xfrm>
                <a:prstGeom prst="ellipse">
                  <a:avLst/>
                </a:prstGeom>
                <a:solidFill>
                  <a:srgbClr val="232323"/>
                </a:solidFill>
                <a:ln w="254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450" name="Line"/>
                <p:cNvSpPr/>
                <p:nvPr/>
              </p:nvSpPr>
              <p:spPr>
                <a:xfrm flipV="1">
                  <a:off x="32802" y="299513"/>
                  <a:ext cx="535130" cy="1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451" name="Line"/>
                <p:cNvSpPr/>
                <p:nvPr/>
              </p:nvSpPr>
              <p:spPr>
                <a:xfrm flipH="1" flipV="1">
                  <a:off x="295143" y="26707"/>
                  <a:ext cx="1" cy="535128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452" name="Line"/>
                <p:cNvSpPr/>
                <p:nvPr/>
              </p:nvSpPr>
              <p:spPr>
                <a:xfrm>
                  <a:off x="104008" y="116317"/>
                  <a:ext cx="378393" cy="37839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453" name="Line"/>
                <p:cNvSpPr/>
                <p:nvPr/>
              </p:nvSpPr>
              <p:spPr>
                <a:xfrm flipH="1">
                  <a:off x="96527" y="126191"/>
                  <a:ext cx="407678" cy="34664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454" name="Circle"/>
                <p:cNvSpPr/>
                <p:nvPr/>
              </p:nvSpPr>
              <p:spPr>
                <a:xfrm>
                  <a:off x="206844" y="220634"/>
                  <a:ext cx="165477" cy="165477"/>
                </a:xfrm>
                <a:prstGeom prst="ellipse">
                  <a:avLst/>
                </a:prstGeom>
                <a:solidFill>
                  <a:srgbClr val="232323"/>
                </a:solidFill>
                <a:ln w="127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  <p:grpSp>
            <p:nvGrpSpPr>
              <p:cNvPr id="462" name="Group"/>
              <p:cNvGrpSpPr/>
              <p:nvPr/>
            </p:nvGrpSpPr>
            <p:grpSpPr>
              <a:xfrm>
                <a:off x="614132" y="0"/>
                <a:ext cx="592956" cy="592955"/>
                <a:chOff x="0" y="0"/>
                <a:chExt cx="592954" cy="592954"/>
              </a:xfrm>
            </p:grpSpPr>
            <p:sp>
              <p:nvSpPr>
                <p:cNvPr id="456" name="Circle"/>
                <p:cNvSpPr/>
                <p:nvPr/>
              </p:nvSpPr>
              <p:spPr>
                <a:xfrm>
                  <a:off x="0" y="0"/>
                  <a:ext cx="592955" cy="592955"/>
                </a:xfrm>
                <a:prstGeom prst="ellipse">
                  <a:avLst/>
                </a:prstGeom>
                <a:solidFill>
                  <a:srgbClr val="232323"/>
                </a:solidFill>
                <a:ln w="254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457" name="Line"/>
                <p:cNvSpPr/>
                <p:nvPr/>
              </p:nvSpPr>
              <p:spPr>
                <a:xfrm flipV="1">
                  <a:off x="32802" y="299513"/>
                  <a:ext cx="535130" cy="1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458" name="Line"/>
                <p:cNvSpPr/>
                <p:nvPr/>
              </p:nvSpPr>
              <p:spPr>
                <a:xfrm flipH="1" flipV="1">
                  <a:off x="295143" y="26707"/>
                  <a:ext cx="1" cy="535128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459" name="Line"/>
                <p:cNvSpPr/>
                <p:nvPr/>
              </p:nvSpPr>
              <p:spPr>
                <a:xfrm>
                  <a:off x="104008" y="116317"/>
                  <a:ext cx="378393" cy="37839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460" name="Line"/>
                <p:cNvSpPr/>
                <p:nvPr/>
              </p:nvSpPr>
              <p:spPr>
                <a:xfrm flipH="1">
                  <a:off x="96527" y="126191"/>
                  <a:ext cx="407678" cy="34664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461" name="Circle"/>
                <p:cNvSpPr/>
                <p:nvPr/>
              </p:nvSpPr>
              <p:spPr>
                <a:xfrm>
                  <a:off x="206844" y="220634"/>
                  <a:ext cx="165477" cy="165477"/>
                </a:xfrm>
                <a:prstGeom prst="ellipse">
                  <a:avLst/>
                </a:prstGeom>
                <a:solidFill>
                  <a:srgbClr val="232323"/>
                </a:solidFill>
                <a:ln w="127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</p:grpSp>
        <p:grpSp>
          <p:nvGrpSpPr>
            <p:cNvPr id="478" name="Group"/>
            <p:cNvGrpSpPr/>
            <p:nvPr/>
          </p:nvGrpSpPr>
          <p:grpSpPr>
            <a:xfrm>
              <a:off x="2244758" y="0"/>
              <a:ext cx="1207088" cy="592955"/>
              <a:chOff x="0" y="0"/>
              <a:chExt cx="1207087" cy="592954"/>
            </a:xfrm>
          </p:grpSpPr>
          <p:grpSp>
            <p:nvGrpSpPr>
              <p:cNvPr id="470" name="Group"/>
              <p:cNvGrpSpPr/>
              <p:nvPr/>
            </p:nvGrpSpPr>
            <p:grpSpPr>
              <a:xfrm>
                <a:off x="0" y="0"/>
                <a:ext cx="592955" cy="592955"/>
                <a:chOff x="0" y="0"/>
                <a:chExt cx="592954" cy="592954"/>
              </a:xfrm>
            </p:grpSpPr>
            <p:sp>
              <p:nvSpPr>
                <p:cNvPr id="464" name="Circle"/>
                <p:cNvSpPr/>
                <p:nvPr/>
              </p:nvSpPr>
              <p:spPr>
                <a:xfrm>
                  <a:off x="0" y="0"/>
                  <a:ext cx="592955" cy="592955"/>
                </a:xfrm>
                <a:prstGeom prst="ellipse">
                  <a:avLst/>
                </a:prstGeom>
                <a:solidFill>
                  <a:srgbClr val="232323"/>
                </a:solidFill>
                <a:ln w="254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465" name="Line"/>
                <p:cNvSpPr/>
                <p:nvPr/>
              </p:nvSpPr>
              <p:spPr>
                <a:xfrm flipV="1">
                  <a:off x="32802" y="299513"/>
                  <a:ext cx="535130" cy="1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466" name="Line"/>
                <p:cNvSpPr/>
                <p:nvPr/>
              </p:nvSpPr>
              <p:spPr>
                <a:xfrm flipH="1" flipV="1">
                  <a:off x="295143" y="26707"/>
                  <a:ext cx="1" cy="535128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467" name="Line"/>
                <p:cNvSpPr/>
                <p:nvPr/>
              </p:nvSpPr>
              <p:spPr>
                <a:xfrm>
                  <a:off x="104008" y="116317"/>
                  <a:ext cx="378393" cy="37839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468" name="Line"/>
                <p:cNvSpPr/>
                <p:nvPr/>
              </p:nvSpPr>
              <p:spPr>
                <a:xfrm flipH="1">
                  <a:off x="96527" y="126191"/>
                  <a:ext cx="407678" cy="34664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469" name="Circle"/>
                <p:cNvSpPr/>
                <p:nvPr/>
              </p:nvSpPr>
              <p:spPr>
                <a:xfrm>
                  <a:off x="206844" y="220634"/>
                  <a:ext cx="165477" cy="165477"/>
                </a:xfrm>
                <a:prstGeom prst="ellipse">
                  <a:avLst/>
                </a:prstGeom>
                <a:solidFill>
                  <a:srgbClr val="232323"/>
                </a:solidFill>
                <a:ln w="127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  <p:grpSp>
            <p:nvGrpSpPr>
              <p:cNvPr id="477" name="Group"/>
              <p:cNvGrpSpPr/>
              <p:nvPr/>
            </p:nvGrpSpPr>
            <p:grpSpPr>
              <a:xfrm>
                <a:off x="614132" y="0"/>
                <a:ext cx="592956" cy="592955"/>
                <a:chOff x="0" y="0"/>
                <a:chExt cx="592954" cy="592954"/>
              </a:xfrm>
            </p:grpSpPr>
            <p:sp>
              <p:nvSpPr>
                <p:cNvPr id="471" name="Circle"/>
                <p:cNvSpPr/>
                <p:nvPr/>
              </p:nvSpPr>
              <p:spPr>
                <a:xfrm>
                  <a:off x="0" y="0"/>
                  <a:ext cx="592955" cy="592955"/>
                </a:xfrm>
                <a:prstGeom prst="ellipse">
                  <a:avLst/>
                </a:prstGeom>
                <a:solidFill>
                  <a:srgbClr val="232323"/>
                </a:solidFill>
                <a:ln w="254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472" name="Line"/>
                <p:cNvSpPr/>
                <p:nvPr/>
              </p:nvSpPr>
              <p:spPr>
                <a:xfrm flipV="1">
                  <a:off x="32802" y="299513"/>
                  <a:ext cx="535130" cy="1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473" name="Line"/>
                <p:cNvSpPr/>
                <p:nvPr/>
              </p:nvSpPr>
              <p:spPr>
                <a:xfrm flipH="1" flipV="1">
                  <a:off x="295143" y="26707"/>
                  <a:ext cx="1" cy="535128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474" name="Line"/>
                <p:cNvSpPr/>
                <p:nvPr/>
              </p:nvSpPr>
              <p:spPr>
                <a:xfrm>
                  <a:off x="104008" y="116317"/>
                  <a:ext cx="378393" cy="37839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475" name="Line"/>
                <p:cNvSpPr/>
                <p:nvPr/>
              </p:nvSpPr>
              <p:spPr>
                <a:xfrm flipH="1">
                  <a:off x="96527" y="126191"/>
                  <a:ext cx="407678" cy="34664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476" name="Circle"/>
                <p:cNvSpPr/>
                <p:nvPr/>
              </p:nvSpPr>
              <p:spPr>
                <a:xfrm>
                  <a:off x="206844" y="220634"/>
                  <a:ext cx="165477" cy="165477"/>
                </a:xfrm>
                <a:prstGeom prst="ellipse">
                  <a:avLst/>
                </a:prstGeom>
                <a:solidFill>
                  <a:srgbClr val="232323"/>
                </a:solidFill>
                <a:ln w="127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</p:grpSp>
        <p:grpSp>
          <p:nvGrpSpPr>
            <p:cNvPr id="493" name="Group"/>
            <p:cNvGrpSpPr/>
            <p:nvPr/>
          </p:nvGrpSpPr>
          <p:grpSpPr>
            <a:xfrm>
              <a:off x="7517824" y="0"/>
              <a:ext cx="1207088" cy="592955"/>
              <a:chOff x="0" y="0"/>
              <a:chExt cx="1207087" cy="592954"/>
            </a:xfrm>
          </p:grpSpPr>
          <p:grpSp>
            <p:nvGrpSpPr>
              <p:cNvPr id="485" name="Group"/>
              <p:cNvGrpSpPr/>
              <p:nvPr/>
            </p:nvGrpSpPr>
            <p:grpSpPr>
              <a:xfrm>
                <a:off x="0" y="0"/>
                <a:ext cx="592955" cy="592955"/>
                <a:chOff x="0" y="0"/>
                <a:chExt cx="592954" cy="592954"/>
              </a:xfrm>
            </p:grpSpPr>
            <p:sp>
              <p:nvSpPr>
                <p:cNvPr id="479" name="Circle"/>
                <p:cNvSpPr/>
                <p:nvPr/>
              </p:nvSpPr>
              <p:spPr>
                <a:xfrm>
                  <a:off x="0" y="0"/>
                  <a:ext cx="592955" cy="592955"/>
                </a:xfrm>
                <a:prstGeom prst="ellipse">
                  <a:avLst/>
                </a:prstGeom>
                <a:solidFill>
                  <a:srgbClr val="232323"/>
                </a:solidFill>
                <a:ln w="254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480" name="Line"/>
                <p:cNvSpPr/>
                <p:nvPr/>
              </p:nvSpPr>
              <p:spPr>
                <a:xfrm flipV="1">
                  <a:off x="32802" y="299513"/>
                  <a:ext cx="535130" cy="1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481" name="Line"/>
                <p:cNvSpPr/>
                <p:nvPr/>
              </p:nvSpPr>
              <p:spPr>
                <a:xfrm flipH="1" flipV="1">
                  <a:off x="295143" y="26707"/>
                  <a:ext cx="1" cy="535128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482" name="Line"/>
                <p:cNvSpPr/>
                <p:nvPr/>
              </p:nvSpPr>
              <p:spPr>
                <a:xfrm>
                  <a:off x="104008" y="116317"/>
                  <a:ext cx="378393" cy="37839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483" name="Line"/>
                <p:cNvSpPr/>
                <p:nvPr/>
              </p:nvSpPr>
              <p:spPr>
                <a:xfrm flipH="1">
                  <a:off x="96527" y="126191"/>
                  <a:ext cx="407678" cy="34664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484" name="Circle"/>
                <p:cNvSpPr/>
                <p:nvPr/>
              </p:nvSpPr>
              <p:spPr>
                <a:xfrm>
                  <a:off x="206844" y="220634"/>
                  <a:ext cx="165477" cy="165477"/>
                </a:xfrm>
                <a:prstGeom prst="ellipse">
                  <a:avLst/>
                </a:prstGeom>
                <a:solidFill>
                  <a:srgbClr val="232323"/>
                </a:solidFill>
                <a:ln w="127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  <p:grpSp>
            <p:nvGrpSpPr>
              <p:cNvPr id="492" name="Group"/>
              <p:cNvGrpSpPr/>
              <p:nvPr/>
            </p:nvGrpSpPr>
            <p:grpSpPr>
              <a:xfrm>
                <a:off x="614132" y="0"/>
                <a:ext cx="592956" cy="592955"/>
                <a:chOff x="0" y="0"/>
                <a:chExt cx="592954" cy="592954"/>
              </a:xfrm>
            </p:grpSpPr>
            <p:sp>
              <p:nvSpPr>
                <p:cNvPr id="486" name="Circle"/>
                <p:cNvSpPr/>
                <p:nvPr/>
              </p:nvSpPr>
              <p:spPr>
                <a:xfrm>
                  <a:off x="0" y="0"/>
                  <a:ext cx="592955" cy="592955"/>
                </a:xfrm>
                <a:prstGeom prst="ellipse">
                  <a:avLst/>
                </a:prstGeom>
                <a:solidFill>
                  <a:srgbClr val="232323"/>
                </a:solidFill>
                <a:ln w="254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487" name="Line"/>
                <p:cNvSpPr/>
                <p:nvPr/>
              </p:nvSpPr>
              <p:spPr>
                <a:xfrm flipV="1">
                  <a:off x="32802" y="299513"/>
                  <a:ext cx="535130" cy="1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488" name="Line"/>
                <p:cNvSpPr/>
                <p:nvPr/>
              </p:nvSpPr>
              <p:spPr>
                <a:xfrm flipH="1" flipV="1">
                  <a:off x="295143" y="26707"/>
                  <a:ext cx="1" cy="535128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489" name="Line"/>
                <p:cNvSpPr/>
                <p:nvPr/>
              </p:nvSpPr>
              <p:spPr>
                <a:xfrm>
                  <a:off x="104008" y="116317"/>
                  <a:ext cx="378393" cy="37839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490" name="Line"/>
                <p:cNvSpPr/>
                <p:nvPr/>
              </p:nvSpPr>
              <p:spPr>
                <a:xfrm flipH="1">
                  <a:off x="96527" y="126191"/>
                  <a:ext cx="407678" cy="34664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491" name="Circle"/>
                <p:cNvSpPr/>
                <p:nvPr/>
              </p:nvSpPr>
              <p:spPr>
                <a:xfrm>
                  <a:off x="206844" y="220634"/>
                  <a:ext cx="165477" cy="165477"/>
                </a:xfrm>
                <a:prstGeom prst="ellipse">
                  <a:avLst/>
                </a:prstGeom>
                <a:solidFill>
                  <a:srgbClr val="232323"/>
                </a:solidFill>
                <a:ln w="127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</p:grpSp>
        <p:grpSp>
          <p:nvGrpSpPr>
            <p:cNvPr id="508" name="Group"/>
            <p:cNvGrpSpPr/>
            <p:nvPr/>
          </p:nvGrpSpPr>
          <p:grpSpPr>
            <a:xfrm>
              <a:off x="14230923" y="0"/>
              <a:ext cx="1207088" cy="592955"/>
              <a:chOff x="0" y="0"/>
              <a:chExt cx="1207087" cy="592954"/>
            </a:xfrm>
          </p:grpSpPr>
          <p:grpSp>
            <p:nvGrpSpPr>
              <p:cNvPr id="500" name="Group"/>
              <p:cNvGrpSpPr/>
              <p:nvPr/>
            </p:nvGrpSpPr>
            <p:grpSpPr>
              <a:xfrm>
                <a:off x="0" y="0"/>
                <a:ext cx="592955" cy="592955"/>
                <a:chOff x="0" y="0"/>
                <a:chExt cx="592954" cy="592954"/>
              </a:xfrm>
            </p:grpSpPr>
            <p:sp>
              <p:nvSpPr>
                <p:cNvPr id="494" name="Circle"/>
                <p:cNvSpPr/>
                <p:nvPr/>
              </p:nvSpPr>
              <p:spPr>
                <a:xfrm>
                  <a:off x="0" y="0"/>
                  <a:ext cx="592955" cy="592955"/>
                </a:xfrm>
                <a:prstGeom prst="ellipse">
                  <a:avLst/>
                </a:prstGeom>
                <a:solidFill>
                  <a:srgbClr val="232323"/>
                </a:solidFill>
                <a:ln w="254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495" name="Line"/>
                <p:cNvSpPr/>
                <p:nvPr/>
              </p:nvSpPr>
              <p:spPr>
                <a:xfrm flipV="1">
                  <a:off x="32802" y="299513"/>
                  <a:ext cx="535130" cy="1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496" name="Line"/>
                <p:cNvSpPr/>
                <p:nvPr/>
              </p:nvSpPr>
              <p:spPr>
                <a:xfrm flipH="1" flipV="1">
                  <a:off x="295143" y="26707"/>
                  <a:ext cx="1" cy="535128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497" name="Line"/>
                <p:cNvSpPr/>
                <p:nvPr/>
              </p:nvSpPr>
              <p:spPr>
                <a:xfrm>
                  <a:off x="104008" y="116317"/>
                  <a:ext cx="378393" cy="37839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498" name="Line"/>
                <p:cNvSpPr/>
                <p:nvPr/>
              </p:nvSpPr>
              <p:spPr>
                <a:xfrm flipH="1">
                  <a:off x="96527" y="126191"/>
                  <a:ext cx="407678" cy="34664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499" name="Circle"/>
                <p:cNvSpPr/>
                <p:nvPr/>
              </p:nvSpPr>
              <p:spPr>
                <a:xfrm>
                  <a:off x="206844" y="220634"/>
                  <a:ext cx="165477" cy="165477"/>
                </a:xfrm>
                <a:prstGeom prst="ellipse">
                  <a:avLst/>
                </a:prstGeom>
                <a:solidFill>
                  <a:srgbClr val="232323"/>
                </a:solidFill>
                <a:ln w="127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  <p:grpSp>
            <p:nvGrpSpPr>
              <p:cNvPr id="507" name="Group"/>
              <p:cNvGrpSpPr/>
              <p:nvPr/>
            </p:nvGrpSpPr>
            <p:grpSpPr>
              <a:xfrm>
                <a:off x="614132" y="0"/>
                <a:ext cx="592956" cy="592955"/>
                <a:chOff x="0" y="0"/>
                <a:chExt cx="592954" cy="592954"/>
              </a:xfrm>
            </p:grpSpPr>
            <p:sp>
              <p:nvSpPr>
                <p:cNvPr id="501" name="Circle"/>
                <p:cNvSpPr/>
                <p:nvPr/>
              </p:nvSpPr>
              <p:spPr>
                <a:xfrm>
                  <a:off x="0" y="0"/>
                  <a:ext cx="592955" cy="592955"/>
                </a:xfrm>
                <a:prstGeom prst="ellipse">
                  <a:avLst/>
                </a:prstGeom>
                <a:solidFill>
                  <a:srgbClr val="232323"/>
                </a:solidFill>
                <a:ln w="254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502" name="Line"/>
                <p:cNvSpPr/>
                <p:nvPr/>
              </p:nvSpPr>
              <p:spPr>
                <a:xfrm flipV="1">
                  <a:off x="32802" y="299513"/>
                  <a:ext cx="535130" cy="1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503" name="Line"/>
                <p:cNvSpPr/>
                <p:nvPr/>
              </p:nvSpPr>
              <p:spPr>
                <a:xfrm flipH="1" flipV="1">
                  <a:off x="295143" y="26707"/>
                  <a:ext cx="1" cy="535128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504" name="Line"/>
                <p:cNvSpPr/>
                <p:nvPr/>
              </p:nvSpPr>
              <p:spPr>
                <a:xfrm>
                  <a:off x="104008" y="116317"/>
                  <a:ext cx="378393" cy="37839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505" name="Line"/>
                <p:cNvSpPr/>
                <p:nvPr/>
              </p:nvSpPr>
              <p:spPr>
                <a:xfrm flipH="1">
                  <a:off x="96527" y="126191"/>
                  <a:ext cx="407678" cy="34664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506" name="Circle"/>
                <p:cNvSpPr/>
                <p:nvPr/>
              </p:nvSpPr>
              <p:spPr>
                <a:xfrm>
                  <a:off x="206844" y="220634"/>
                  <a:ext cx="165477" cy="165477"/>
                </a:xfrm>
                <a:prstGeom prst="ellipse">
                  <a:avLst/>
                </a:prstGeom>
                <a:solidFill>
                  <a:srgbClr val="232323"/>
                </a:solidFill>
                <a:ln w="127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</p:grpSp>
        <p:grpSp>
          <p:nvGrpSpPr>
            <p:cNvPr id="515" name="Group"/>
            <p:cNvGrpSpPr/>
            <p:nvPr/>
          </p:nvGrpSpPr>
          <p:grpSpPr>
            <a:xfrm>
              <a:off x="6035436" y="0"/>
              <a:ext cx="592956" cy="592955"/>
              <a:chOff x="0" y="0"/>
              <a:chExt cx="592954" cy="592954"/>
            </a:xfrm>
          </p:grpSpPr>
          <p:sp>
            <p:nvSpPr>
              <p:cNvPr id="509" name="Circle"/>
              <p:cNvSpPr/>
              <p:nvPr/>
            </p:nvSpPr>
            <p:spPr>
              <a:xfrm>
                <a:off x="0" y="0"/>
                <a:ext cx="592955" cy="592955"/>
              </a:xfrm>
              <a:prstGeom prst="ellipse">
                <a:avLst/>
              </a:prstGeom>
              <a:solidFill>
                <a:srgbClr val="232323"/>
              </a:solidFill>
              <a:ln w="25400" cap="flat">
                <a:solidFill>
                  <a:srgbClr val="60606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510" name="Line"/>
              <p:cNvSpPr/>
              <p:nvPr/>
            </p:nvSpPr>
            <p:spPr>
              <a:xfrm flipV="1">
                <a:off x="32802" y="299513"/>
                <a:ext cx="535130" cy="1"/>
              </a:xfrm>
              <a:prstGeom prst="line">
                <a:avLst/>
              </a:prstGeom>
              <a:noFill/>
              <a:ln w="1905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511" name="Line"/>
              <p:cNvSpPr/>
              <p:nvPr/>
            </p:nvSpPr>
            <p:spPr>
              <a:xfrm flipH="1" flipV="1">
                <a:off x="295143" y="26707"/>
                <a:ext cx="1" cy="535128"/>
              </a:xfrm>
              <a:prstGeom prst="line">
                <a:avLst/>
              </a:prstGeom>
              <a:noFill/>
              <a:ln w="1905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512" name="Line"/>
              <p:cNvSpPr/>
              <p:nvPr/>
            </p:nvSpPr>
            <p:spPr>
              <a:xfrm>
                <a:off x="104008" y="116317"/>
                <a:ext cx="378393" cy="378393"/>
              </a:xfrm>
              <a:prstGeom prst="line">
                <a:avLst/>
              </a:prstGeom>
              <a:noFill/>
              <a:ln w="1905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513" name="Line"/>
              <p:cNvSpPr/>
              <p:nvPr/>
            </p:nvSpPr>
            <p:spPr>
              <a:xfrm flipH="1">
                <a:off x="96527" y="126191"/>
                <a:ext cx="407678" cy="346643"/>
              </a:xfrm>
              <a:prstGeom prst="line">
                <a:avLst/>
              </a:prstGeom>
              <a:noFill/>
              <a:ln w="1905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514" name="Circle"/>
              <p:cNvSpPr/>
              <p:nvPr/>
            </p:nvSpPr>
            <p:spPr>
              <a:xfrm>
                <a:off x="206844" y="220634"/>
                <a:ext cx="165477" cy="165477"/>
              </a:xfrm>
              <a:prstGeom prst="ellipse">
                <a:avLst/>
              </a:prstGeom>
              <a:solidFill>
                <a:srgbClr val="232323"/>
              </a:solidFill>
              <a:ln w="12700" cap="flat">
                <a:solidFill>
                  <a:srgbClr val="60606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  <p:grpSp>
          <p:nvGrpSpPr>
            <p:cNvPr id="522" name="Group"/>
            <p:cNvGrpSpPr/>
            <p:nvPr/>
          </p:nvGrpSpPr>
          <p:grpSpPr>
            <a:xfrm>
              <a:off x="4256571" y="0"/>
              <a:ext cx="592956" cy="592955"/>
              <a:chOff x="0" y="0"/>
              <a:chExt cx="592954" cy="592954"/>
            </a:xfrm>
          </p:grpSpPr>
          <p:sp>
            <p:nvSpPr>
              <p:cNvPr id="516" name="Circle"/>
              <p:cNvSpPr/>
              <p:nvPr/>
            </p:nvSpPr>
            <p:spPr>
              <a:xfrm>
                <a:off x="0" y="0"/>
                <a:ext cx="592955" cy="592955"/>
              </a:xfrm>
              <a:prstGeom prst="ellipse">
                <a:avLst/>
              </a:prstGeom>
              <a:solidFill>
                <a:srgbClr val="232323"/>
              </a:solidFill>
              <a:ln w="25400" cap="flat">
                <a:solidFill>
                  <a:srgbClr val="60606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517" name="Line"/>
              <p:cNvSpPr/>
              <p:nvPr/>
            </p:nvSpPr>
            <p:spPr>
              <a:xfrm flipV="1">
                <a:off x="32802" y="299513"/>
                <a:ext cx="535130" cy="1"/>
              </a:xfrm>
              <a:prstGeom prst="line">
                <a:avLst/>
              </a:prstGeom>
              <a:noFill/>
              <a:ln w="1905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518" name="Line"/>
              <p:cNvSpPr/>
              <p:nvPr/>
            </p:nvSpPr>
            <p:spPr>
              <a:xfrm flipH="1" flipV="1">
                <a:off x="295143" y="26707"/>
                <a:ext cx="1" cy="535128"/>
              </a:xfrm>
              <a:prstGeom prst="line">
                <a:avLst/>
              </a:prstGeom>
              <a:noFill/>
              <a:ln w="1905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519" name="Line"/>
              <p:cNvSpPr/>
              <p:nvPr/>
            </p:nvSpPr>
            <p:spPr>
              <a:xfrm>
                <a:off x="104008" y="116317"/>
                <a:ext cx="378393" cy="378393"/>
              </a:xfrm>
              <a:prstGeom prst="line">
                <a:avLst/>
              </a:prstGeom>
              <a:noFill/>
              <a:ln w="1905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520" name="Line"/>
              <p:cNvSpPr/>
              <p:nvPr/>
            </p:nvSpPr>
            <p:spPr>
              <a:xfrm flipH="1">
                <a:off x="96527" y="126191"/>
                <a:ext cx="407678" cy="346643"/>
              </a:xfrm>
              <a:prstGeom prst="line">
                <a:avLst/>
              </a:prstGeom>
              <a:noFill/>
              <a:ln w="1905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521" name="Circle"/>
              <p:cNvSpPr/>
              <p:nvPr/>
            </p:nvSpPr>
            <p:spPr>
              <a:xfrm>
                <a:off x="206844" y="220634"/>
                <a:ext cx="165477" cy="165477"/>
              </a:xfrm>
              <a:prstGeom prst="ellipse">
                <a:avLst/>
              </a:prstGeom>
              <a:solidFill>
                <a:srgbClr val="232323"/>
              </a:solidFill>
              <a:ln w="12700" cap="flat">
                <a:solidFill>
                  <a:srgbClr val="60606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</p:grpSp>
      <p:pic>
        <p:nvPicPr>
          <p:cNvPr id="524" name="R-logo.001.png" descr="R-logo.001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52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526" name="num"/>
          <p:cNvSpPr txBox="1"/>
          <p:nvPr/>
        </p:nvSpPr>
        <p:spPr>
          <a:xfrm>
            <a:off x="6630212" y="27151"/>
            <a:ext cx="3303608" cy="1063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num</a:t>
            </a:r>
          </a:p>
        </p:txBody>
      </p:sp>
      <p:sp>
        <p:nvSpPr>
          <p:cNvPr id="527" name="log"/>
          <p:cNvSpPr txBox="1"/>
          <p:nvPr/>
        </p:nvSpPr>
        <p:spPr>
          <a:xfrm>
            <a:off x="10325593" y="27151"/>
            <a:ext cx="3303609" cy="1063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log</a:t>
            </a:r>
          </a:p>
        </p:txBody>
      </p:sp>
      <p:sp>
        <p:nvSpPr>
          <p:cNvPr id="528" name="cha"/>
          <p:cNvSpPr txBox="1"/>
          <p:nvPr/>
        </p:nvSpPr>
        <p:spPr>
          <a:xfrm>
            <a:off x="16297498" y="27151"/>
            <a:ext cx="3303608" cy="1063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cha</a:t>
            </a:r>
          </a:p>
        </p:txBody>
      </p:sp>
      <p:sp>
        <p:nvSpPr>
          <p:cNvPr id="529" name="lst &lt;- list(num = c(8,9), log = TRUE, cha = c(&quot;a&quot;, &quot;b&quot;, &quot;c&quot;))"/>
          <p:cNvSpPr txBox="1"/>
          <p:nvPr/>
        </p:nvSpPr>
        <p:spPr>
          <a:xfrm>
            <a:off x="1249412" y="4694447"/>
            <a:ext cx="22078086" cy="13148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 algn="l">
              <a:defRPr sz="47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&lt;- list(num = c(8,9), log = TRUE, cha = c("a", "b", "c"))</a:t>
            </a:r>
          </a:p>
        </p:txBody>
      </p:sp>
    </p:spTree>
    <p:extLst>
      <p:ext uri="{BB962C8B-B14F-4D97-AF65-F5344CB8AC3E}">
        <p14:creationId xmlns:p14="http://schemas.microsoft.com/office/powerpoint/2010/main" val="2000536147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2" grpId="0" animBg="1" advAuto="0"/>
      <p:bldP spid="523" grpId="0" animBg="1" advAuto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" action="ppaction://noaction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pic>
        <p:nvPicPr>
          <p:cNvPr id="101" name="r_for_data_science_comp_6x9_alternate.pdf" descr="r_for_data_science_comp_6x9_alternat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2050" y="2125056"/>
            <a:ext cx="6310592" cy="9465888"/>
          </a:xfrm>
          <a:prstGeom prst="rect">
            <a:avLst/>
          </a:prstGeom>
          <a:ln w="12700">
            <a:miter lim="400000"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48DE460-2D02-405D-9B2F-973EA79B52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8876" y="2125056"/>
            <a:ext cx="15059025" cy="74390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24A0700-C947-4818-9A66-005447790F9E}"/>
              </a:ext>
            </a:extLst>
          </p:cNvPr>
          <p:cNvSpPr txBox="1"/>
          <p:nvPr/>
        </p:nvSpPr>
        <p:spPr>
          <a:xfrm>
            <a:off x="12659020" y="9824196"/>
            <a:ext cx="6158736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dirty="0"/>
              <a:t>http://t</a:t>
            </a: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idyverse.org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AA4F74-33D6-4614-9ADF-B252B9991166}"/>
              </a:ext>
            </a:extLst>
          </p:cNvPr>
          <p:cNvSpPr txBox="1"/>
          <p:nvPr/>
        </p:nvSpPr>
        <p:spPr>
          <a:xfrm>
            <a:off x="885818" y="11590944"/>
            <a:ext cx="7183056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r>
              <a:rPr lang="en-GB" dirty="0"/>
              <a:t>https://r4ds.had.co.nz/</a:t>
            </a:r>
            <a:endParaRPr kumimoji="0" lang="en-GB" sz="5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6534529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Rectangle"/>
          <p:cNvSpPr/>
          <p:nvPr/>
        </p:nvSpPr>
        <p:spPr>
          <a:xfrm>
            <a:off x="1014986" y="5983497"/>
            <a:ext cx="5630633" cy="122041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grpSp>
        <p:nvGrpSpPr>
          <p:cNvPr id="585" name="Group"/>
          <p:cNvGrpSpPr/>
          <p:nvPr/>
        </p:nvGrpSpPr>
        <p:grpSpPr>
          <a:xfrm>
            <a:off x="1473619" y="669453"/>
            <a:ext cx="4713366" cy="2759625"/>
            <a:chOff x="0" y="0"/>
            <a:chExt cx="4713365" cy="2759623"/>
          </a:xfrm>
        </p:grpSpPr>
        <p:sp>
          <p:nvSpPr>
            <p:cNvPr id="532" name="Rectangle"/>
            <p:cNvSpPr/>
            <p:nvPr/>
          </p:nvSpPr>
          <p:spPr>
            <a:xfrm>
              <a:off x="1461210" y="557219"/>
              <a:ext cx="317656" cy="381186"/>
            </a:xfrm>
            <a:prstGeom prst="rect">
              <a:avLst/>
            </a:prstGeom>
            <a:gradFill flip="none" rotWithShape="1">
              <a:gsLst>
                <a:gs pos="23158">
                  <a:srgbClr val="4D4956"/>
                </a:gs>
                <a:gs pos="42812">
                  <a:srgbClr val="38363C"/>
                </a:gs>
                <a:gs pos="100000">
                  <a:srgbClr val="232323"/>
                </a:gs>
              </a:gsLst>
              <a:lin ang="0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33" name="Rectangle"/>
            <p:cNvSpPr/>
            <p:nvPr/>
          </p:nvSpPr>
          <p:spPr>
            <a:xfrm>
              <a:off x="1927104" y="578395"/>
              <a:ext cx="317655" cy="381187"/>
            </a:xfrm>
            <a:prstGeom prst="rect">
              <a:avLst/>
            </a:prstGeom>
            <a:gradFill flip="none" rotWithShape="1">
              <a:gsLst>
                <a:gs pos="23158">
                  <a:srgbClr val="4D4956"/>
                </a:gs>
                <a:gs pos="42812">
                  <a:srgbClr val="38363C"/>
                </a:gs>
                <a:gs pos="100000">
                  <a:srgbClr val="232323"/>
                </a:gs>
              </a:gsLst>
              <a:lin ang="0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34" name="Rectangle"/>
            <p:cNvSpPr/>
            <p:nvPr/>
          </p:nvSpPr>
          <p:spPr>
            <a:xfrm>
              <a:off x="2922421" y="366626"/>
              <a:ext cx="42355" cy="783549"/>
            </a:xfrm>
            <a:prstGeom prst="rect">
              <a:avLst/>
            </a:prstGeom>
            <a:gradFill flip="none" rotWithShape="1">
              <a:gsLst>
                <a:gs pos="23158">
                  <a:srgbClr val="4D4956"/>
                </a:gs>
                <a:gs pos="42812">
                  <a:srgbClr val="38363C"/>
                </a:gs>
                <a:gs pos="100000">
                  <a:srgbClr val="232323"/>
                </a:gs>
              </a:gsLst>
              <a:lin ang="0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35" name="Rectangle"/>
            <p:cNvSpPr/>
            <p:nvPr/>
          </p:nvSpPr>
          <p:spPr>
            <a:xfrm>
              <a:off x="889432" y="557219"/>
              <a:ext cx="232948" cy="465894"/>
            </a:xfrm>
            <a:prstGeom prst="rect">
              <a:avLst/>
            </a:prstGeom>
            <a:gradFill flip="none" rotWithShape="1">
              <a:gsLst>
                <a:gs pos="23158">
                  <a:srgbClr val="4D4956"/>
                </a:gs>
                <a:gs pos="42812">
                  <a:srgbClr val="38363C"/>
                </a:gs>
                <a:gs pos="100000">
                  <a:srgbClr val="232323"/>
                </a:gs>
              </a:gsLst>
              <a:lin ang="0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36" name="Shape"/>
            <p:cNvSpPr/>
            <p:nvPr/>
          </p:nvSpPr>
          <p:spPr>
            <a:xfrm>
              <a:off x="450796" y="1076013"/>
              <a:ext cx="161351" cy="2542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39"/>
                  </a:lnTo>
                  <a:lnTo>
                    <a:pt x="0" y="5973"/>
                  </a:lnTo>
                  <a:lnTo>
                    <a:pt x="3815" y="12458"/>
                  </a:lnTo>
                  <a:lnTo>
                    <a:pt x="9053" y="17577"/>
                  </a:lnTo>
                  <a:lnTo>
                    <a:pt x="20260" y="21600"/>
                  </a:lnTo>
                  <a:lnTo>
                    <a:pt x="21600" y="0"/>
                  </a:lnTo>
                  <a:close/>
                </a:path>
              </a:pathLst>
            </a:custGeom>
            <a:gradFill flip="none" rotWithShape="1">
              <a:gsLst>
                <a:gs pos="23158">
                  <a:srgbClr val="4D4956"/>
                </a:gs>
                <a:gs pos="42812">
                  <a:srgbClr val="38363C"/>
                </a:gs>
                <a:gs pos="100000">
                  <a:srgbClr val="232323"/>
                </a:gs>
              </a:gsLst>
              <a:lin ang="5759999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200"/>
              </a:pPr>
              <a:endParaRPr/>
            </a:p>
          </p:txBody>
        </p:sp>
        <p:sp>
          <p:nvSpPr>
            <p:cNvPr id="537" name="Rectangle"/>
            <p:cNvSpPr/>
            <p:nvPr/>
          </p:nvSpPr>
          <p:spPr>
            <a:xfrm>
              <a:off x="571778" y="980758"/>
              <a:ext cx="211770" cy="825903"/>
            </a:xfrm>
            <a:prstGeom prst="rect">
              <a:avLst/>
            </a:prstGeom>
            <a:gradFill flip="none" rotWithShape="1">
              <a:gsLst>
                <a:gs pos="24759">
                  <a:srgbClr val="58596B"/>
                </a:gs>
                <a:gs pos="70331">
                  <a:srgbClr val="3D3E47"/>
                </a:gs>
                <a:gs pos="100000">
                  <a:srgbClr val="232323"/>
                </a:gs>
              </a:gsLst>
              <a:lin ang="5400000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38" name="Rectangle"/>
            <p:cNvSpPr/>
            <p:nvPr/>
          </p:nvSpPr>
          <p:spPr>
            <a:xfrm>
              <a:off x="720017" y="1806660"/>
              <a:ext cx="3896563" cy="614133"/>
            </a:xfrm>
            <a:prstGeom prst="rect">
              <a:avLst/>
            </a:prstGeom>
            <a:solidFill>
              <a:srgbClr val="000000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39" name="Rectangle"/>
            <p:cNvSpPr/>
            <p:nvPr/>
          </p:nvSpPr>
          <p:spPr>
            <a:xfrm>
              <a:off x="656486" y="874873"/>
              <a:ext cx="3917740" cy="1016496"/>
            </a:xfrm>
            <a:prstGeom prst="rect">
              <a:avLst/>
            </a:prstGeom>
            <a:gradFill flip="none" rotWithShape="1">
              <a:gsLst>
                <a:gs pos="24759">
                  <a:srgbClr val="58596B"/>
                </a:gs>
                <a:gs pos="70331">
                  <a:srgbClr val="3D3E47"/>
                </a:gs>
                <a:gs pos="100000">
                  <a:srgbClr val="232323"/>
                </a:gs>
              </a:gsLst>
              <a:lin ang="5400000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40" name="Triangle"/>
            <p:cNvSpPr/>
            <p:nvPr/>
          </p:nvSpPr>
          <p:spPr>
            <a:xfrm flipH="1">
              <a:off x="-1" y="1933722"/>
              <a:ext cx="741195" cy="6353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41" name="Rectangle"/>
            <p:cNvSpPr/>
            <p:nvPr/>
          </p:nvSpPr>
          <p:spPr>
            <a:xfrm>
              <a:off x="2858891" y="811342"/>
              <a:ext cx="910610" cy="1122381"/>
            </a:xfrm>
            <a:prstGeom prst="rect">
              <a:avLst/>
            </a:prstGeom>
            <a:gradFill flip="none" rotWithShape="1">
              <a:gsLst>
                <a:gs pos="3667">
                  <a:srgbClr val="58596B"/>
                </a:gs>
                <a:gs pos="62015">
                  <a:srgbClr val="3D3E47"/>
                </a:gs>
                <a:gs pos="100000">
                  <a:srgbClr val="232323"/>
                </a:gs>
              </a:gsLst>
              <a:lin ang="5400000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42" name="Rectangle"/>
            <p:cNvSpPr/>
            <p:nvPr/>
          </p:nvSpPr>
          <p:spPr>
            <a:xfrm>
              <a:off x="3600084" y="663103"/>
              <a:ext cx="1058850" cy="1249443"/>
            </a:xfrm>
            <a:prstGeom prst="rect">
              <a:avLst/>
            </a:prstGeom>
            <a:gradFill flip="none" rotWithShape="1">
              <a:gsLst>
                <a:gs pos="0">
                  <a:srgbClr val="58596B"/>
                </a:gs>
                <a:gs pos="60569">
                  <a:srgbClr val="3D3E47"/>
                </a:gs>
                <a:gs pos="100000">
                  <a:srgbClr val="232323"/>
                </a:gs>
              </a:gsLst>
              <a:lin ang="5400000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grpSp>
          <p:nvGrpSpPr>
            <p:cNvPr id="546" name="Group"/>
            <p:cNvGrpSpPr/>
            <p:nvPr/>
          </p:nvGrpSpPr>
          <p:grpSpPr>
            <a:xfrm>
              <a:off x="3663615" y="874873"/>
              <a:ext cx="952965" cy="508248"/>
              <a:chOff x="0" y="0"/>
              <a:chExt cx="952963" cy="508247"/>
            </a:xfrm>
          </p:grpSpPr>
          <p:sp>
            <p:nvSpPr>
              <p:cNvPr id="543" name="Rectangle"/>
              <p:cNvSpPr/>
              <p:nvPr/>
            </p:nvSpPr>
            <p:spPr>
              <a:xfrm>
                <a:off x="0" y="0"/>
                <a:ext cx="293220" cy="508248"/>
              </a:xfrm>
              <a:prstGeom prst="rect">
                <a:avLst/>
              </a:prstGeom>
              <a:solidFill>
                <a:srgbClr val="000000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544" name="Rectangle"/>
              <p:cNvSpPr/>
              <p:nvPr/>
            </p:nvSpPr>
            <p:spPr>
              <a:xfrm>
                <a:off x="329872" y="0"/>
                <a:ext cx="293220" cy="508248"/>
              </a:xfrm>
              <a:prstGeom prst="rect">
                <a:avLst/>
              </a:prstGeom>
              <a:solidFill>
                <a:srgbClr val="000000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545" name="Rectangle"/>
              <p:cNvSpPr/>
              <p:nvPr/>
            </p:nvSpPr>
            <p:spPr>
              <a:xfrm>
                <a:off x="659744" y="0"/>
                <a:ext cx="293220" cy="508248"/>
              </a:xfrm>
              <a:prstGeom prst="rect">
                <a:avLst/>
              </a:prstGeom>
              <a:solidFill>
                <a:srgbClr val="000000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  <p:sp>
          <p:nvSpPr>
            <p:cNvPr id="547" name="Rectangle"/>
            <p:cNvSpPr/>
            <p:nvPr/>
          </p:nvSpPr>
          <p:spPr>
            <a:xfrm>
              <a:off x="1440034" y="1976076"/>
              <a:ext cx="338832" cy="614133"/>
            </a:xfrm>
            <a:prstGeom prst="rect">
              <a:avLst/>
            </a:prstGeom>
            <a:solidFill>
              <a:srgbClr val="000000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48" name="Shape"/>
            <p:cNvSpPr/>
            <p:nvPr/>
          </p:nvSpPr>
          <p:spPr>
            <a:xfrm>
              <a:off x="718941" y="0"/>
              <a:ext cx="572772" cy="6561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960" y="21431"/>
                  </a:moveTo>
                  <a:lnTo>
                    <a:pt x="0" y="290"/>
                  </a:lnTo>
                  <a:lnTo>
                    <a:pt x="21600" y="0"/>
                  </a:lnTo>
                  <a:lnTo>
                    <a:pt x="16902" y="21600"/>
                  </a:lnTo>
                  <a:lnTo>
                    <a:pt x="4960" y="21431"/>
                  </a:lnTo>
                  <a:close/>
                </a:path>
              </a:pathLst>
            </a:custGeom>
            <a:gradFill flip="none" rotWithShape="1">
              <a:gsLst>
                <a:gs pos="23158">
                  <a:srgbClr val="4D4956"/>
                </a:gs>
                <a:gs pos="42812">
                  <a:srgbClr val="38363C"/>
                </a:gs>
                <a:gs pos="100000">
                  <a:srgbClr val="232323"/>
                </a:gs>
              </a:gsLst>
              <a:lin ang="0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200"/>
              </a:pPr>
              <a:endParaRPr/>
            </a:p>
          </p:txBody>
        </p:sp>
        <p:sp>
          <p:nvSpPr>
            <p:cNvPr id="549" name="Shape"/>
            <p:cNvSpPr/>
            <p:nvPr/>
          </p:nvSpPr>
          <p:spPr>
            <a:xfrm flipH="1">
              <a:off x="3506277" y="208191"/>
              <a:ext cx="1207089" cy="4870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8" y="0"/>
                  </a:moveTo>
                  <a:lnTo>
                    <a:pt x="0" y="20796"/>
                  </a:lnTo>
                  <a:lnTo>
                    <a:pt x="21600" y="21600"/>
                  </a:lnTo>
                  <a:lnTo>
                    <a:pt x="21600" y="10836"/>
                  </a:lnTo>
                  <a:lnTo>
                    <a:pt x="8652" y="560"/>
                  </a:lnTo>
                  <a:lnTo>
                    <a:pt x="68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4D4956"/>
                </a:gs>
                <a:gs pos="0">
                  <a:srgbClr val="38363C"/>
                </a:gs>
                <a:gs pos="100000">
                  <a:srgbClr val="232323"/>
                </a:gs>
              </a:gsLst>
              <a:lin ang="0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200"/>
              </a:pPr>
              <a:endParaRPr/>
            </a:p>
          </p:txBody>
        </p:sp>
        <p:sp>
          <p:nvSpPr>
            <p:cNvPr id="550" name="Rectangle"/>
            <p:cNvSpPr/>
            <p:nvPr/>
          </p:nvSpPr>
          <p:spPr>
            <a:xfrm rot="16200000">
              <a:off x="2403586" y="461922"/>
              <a:ext cx="21178" cy="2350645"/>
            </a:xfrm>
            <a:prstGeom prst="rect">
              <a:avLst/>
            </a:prstGeom>
            <a:solidFill>
              <a:srgbClr val="60606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51" name="Rectangle"/>
            <p:cNvSpPr/>
            <p:nvPr/>
          </p:nvSpPr>
          <p:spPr>
            <a:xfrm rot="16200000">
              <a:off x="2583590" y="726634"/>
              <a:ext cx="21178" cy="1969460"/>
            </a:xfrm>
            <a:prstGeom prst="rect">
              <a:avLst/>
            </a:prstGeom>
            <a:solidFill>
              <a:srgbClr val="60606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52" name="Rectangle"/>
            <p:cNvSpPr/>
            <p:nvPr/>
          </p:nvSpPr>
          <p:spPr>
            <a:xfrm rot="2400000">
              <a:off x="1147266" y="1602235"/>
              <a:ext cx="21178" cy="296479"/>
            </a:xfrm>
            <a:prstGeom prst="rect">
              <a:avLst/>
            </a:prstGeom>
            <a:solidFill>
              <a:srgbClr val="60606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grpSp>
          <p:nvGrpSpPr>
            <p:cNvPr id="560" name="Group"/>
            <p:cNvGrpSpPr/>
            <p:nvPr/>
          </p:nvGrpSpPr>
          <p:grpSpPr>
            <a:xfrm>
              <a:off x="3684792" y="1849014"/>
              <a:ext cx="910611" cy="910610"/>
              <a:chOff x="0" y="0"/>
              <a:chExt cx="910609" cy="910609"/>
            </a:xfrm>
          </p:grpSpPr>
          <p:sp>
            <p:nvSpPr>
              <p:cNvPr id="553" name="Circle"/>
              <p:cNvSpPr/>
              <p:nvPr/>
            </p:nvSpPr>
            <p:spPr>
              <a:xfrm>
                <a:off x="0" y="0"/>
                <a:ext cx="910610" cy="910610"/>
              </a:xfrm>
              <a:prstGeom prst="ellipse">
                <a:avLst/>
              </a:prstGeom>
              <a:solidFill>
                <a:srgbClr val="232323"/>
              </a:solidFill>
              <a:ln w="25400" cap="flat">
                <a:solidFill>
                  <a:srgbClr val="60606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grpSp>
            <p:nvGrpSpPr>
              <p:cNvPr id="558" name="Group"/>
              <p:cNvGrpSpPr/>
              <p:nvPr/>
            </p:nvGrpSpPr>
            <p:grpSpPr>
              <a:xfrm>
                <a:off x="50375" y="41014"/>
                <a:ext cx="821804" cy="821805"/>
                <a:chOff x="6682" y="0"/>
                <a:chExt cx="821803" cy="821803"/>
              </a:xfrm>
            </p:grpSpPr>
            <p:sp>
              <p:nvSpPr>
                <p:cNvPr id="554" name="Line"/>
                <p:cNvSpPr/>
                <p:nvPr/>
              </p:nvSpPr>
              <p:spPr>
                <a:xfrm>
                  <a:off x="116035" y="137615"/>
                  <a:ext cx="581104" cy="581104"/>
                </a:xfrm>
                <a:prstGeom prst="line">
                  <a:avLst/>
                </a:prstGeom>
                <a:noFill/>
                <a:ln w="381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555" name="Line"/>
                <p:cNvSpPr/>
                <p:nvPr/>
              </p:nvSpPr>
              <p:spPr>
                <a:xfrm flipH="1">
                  <a:off x="104546" y="152780"/>
                  <a:ext cx="626077" cy="532345"/>
                </a:xfrm>
                <a:prstGeom prst="line">
                  <a:avLst/>
                </a:prstGeom>
                <a:noFill/>
                <a:ln w="381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556" name="Line"/>
                <p:cNvSpPr/>
                <p:nvPr/>
              </p:nvSpPr>
              <p:spPr>
                <a:xfrm flipV="1">
                  <a:off x="6682" y="418952"/>
                  <a:ext cx="821805" cy="1"/>
                </a:xfrm>
                <a:prstGeom prst="line">
                  <a:avLst/>
                </a:prstGeom>
                <a:noFill/>
                <a:ln w="381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557" name="Line"/>
                <p:cNvSpPr/>
                <p:nvPr/>
              </p:nvSpPr>
              <p:spPr>
                <a:xfrm flipH="1" flipV="1">
                  <a:off x="409563" y="-1"/>
                  <a:ext cx="1" cy="821805"/>
                </a:xfrm>
                <a:prstGeom prst="line">
                  <a:avLst/>
                </a:prstGeom>
                <a:noFill/>
                <a:ln w="381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</p:grpSp>
          <p:sp>
            <p:nvSpPr>
              <p:cNvPr id="559" name="Circle"/>
              <p:cNvSpPr/>
              <p:nvPr/>
            </p:nvSpPr>
            <p:spPr>
              <a:xfrm>
                <a:off x="317654" y="338831"/>
                <a:ext cx="254125" cy="254125"/>
              </a:xfrm>
              <a:prstGeom prst="ellipse">
                <a:avLst/>
              </a:prstGeom>
              <a:solidFill>
                <a:srgbClr val="232323"/>
              </a:solidFill>
              <a:ln w="12700" cap="flat">
                <a:solidFill>
                  <a:srgbClr val="60606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  <p:grpSp>
          <p:nvGrpSpPr>
            <p:cNvPr id="568" name="Group"/>
            <p:cNvGrpSpPr/>
            <p:nvPr/>
          </p:nvGrpSpPr>
          <p:grpSpPr>
            <a:xfrm>
              <a:off x="2753006" y="1849014"/>
              <a:ext cx="910610" cy="910610"/>
              <a:chOff x="0" y="0"/>
              <a:chExt cx="910609" cy="910609"/>
            </a:xfrm>
          </p:grpSpPr>
          <p:sp>
            <p:nvSpPr>
              <p:cNvPr id="561" name="Circle"/>
              <p:cNvSpPr/>
              <p:nvPr/>
            </p:nvSpPr>
            <p:spPr>
              <a:xfrm>
                <a:off x="0" y="0"/>
                <a:ext cx="910610" cy="910610"/>
              </a:xfrm>
              <a:prstGeom prst="ellipse">
                <a:avLst/>
              </a:prstGeom>
              <a:solidFill>
                <a:srgbClr val="232323"/>
              </a:solidFill>
              <a:ln w="25400" cap="flat">
                <a:solidFill>
                  <a:srgbClr val="60606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grpSp>
            <p:nvGrpSpPr>
              <p:cNvPr id="566" name="Group"/>
              <p:cNvGrpSpPr/>
              <p:nvPr/>
            </p:nvGrpSpPr>
            <p:grpSpPr>
              <a:xfrm>
                <a:off x="50375" y="41014"/>
                <a:ext cx="821804" cy="821805"/>
                <a:chOff x="6682" y="0"/>
                <a:chExt cx="821803" cy="821803"/>
              </a:xfrm>
            </p:grpSpPr>
            <p:sp>
              <p:nvSpPr>
                <p:cNvPr id="562" name="Line"/>
                <p:cNvSpPr/>
                <p:nvPr/>
              </p:nvSpPr>
              <p:spPr>
                <a:xfrm>
                  <a:off x="116035" y="137615"/>
                  <a:ext cx="581104" cy="581104"/>
                </a:xfrm>
                <a:prstGeom prst="line">
                  <a:avLst/>
                </a:prstGeom>
                <a:noFill/>
                <a:ln w="381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563" name="Line"/>
                <p:cNvSpPr/>
                <p:nvPr/>
              </p:nvSpPr>
              <p:spPr>
                <a:xfrm flipH="1">
                  <a:off x="104546" y="152780"/>
                  <a:ext cx="626077" cy="532345"/>
                </a:xfrm>
                <a:prstGeom prst="line">
                  <a:avLst/>
                </a:prstGeom>
                <a:noFill/>
                <a:ln w="381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564" name="Line"/>
                <p:cNvSpPr/>
                <p:nvPr/>
              </p:nvSpPr>
              <p:spPr>
                <a:xfrm flipV="1">
                  <a:off x="6682" y="418952"/>
                  <a:ext cx="821805" cy="1"/>
                </a:xfrm>
                <a:prstGeom prst="line">
                  <a:avLst/>
                </a:prstGeom>
                <a:noFill/>
                <a:ln w="381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565" name="Line"/>
                <p:cNvSpPr/>
                <p:nvPr/>
              </p:nvSpPr>
              <p:spPr>
                <a:xfrm flipH="1" flipV="1">
                  <a:off x="409563" y="-1"/>
                  <a:ext cx="1" cy="821805"/>
                </a:xfrm>
                <a:prstGeom prst="line">
                  <a:avLst/>
                </a:prstGeom>
                <a:noFill/>
                <a:ln w="381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</p:grpSp>
          <p:sp>
            <p:nvSpPr>
              <p:cNvPr id="567" name="Circle"/>
              <p:cNvSpPr/>
              <p:nvPr/>
            </p:nvSpPr>
            <p:spPr>
              <a:xfrm>
                <a:off x="317654" y="338831"/>
                <a:ext cx="254125" cy="254125"/>
              </a:xfrm>
              <a:prstGeom prst="ellipse">
                <a:avLst/>
              </a:prstGeom>
              <a:solidFill>
                <a:srgbClr val="232323"/>
              </a:solidFill>
              <a:ln w="12700" cap="flat">
                <a:solidFill>
                  <a:srgbClr val="60606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  <p:grpSp>
          <p:nvGrpSpPr>
            <p:cNvPr id="576" name="Group"/>
            <p:cNvGrpSpPr/>
            <p:nvPr/>
          </p:nvGrpSpPr>
          <p:grpSpPr>
            <a:xfrm>
              <a:off x="1821219" y="1849014"/>
              <a:ext cx="910611" cy="910610"/>
              <a:chOff x="0" y="0"/>
              <a:chExt cx="910609" cy="910609"/>
            </a:xfrm>
          </p:grpSpPr>
          <p:sp>
            <p:nvSpPr>
              <p:cNvPr id="569" name="Circle"/>
              <p:cNvSpPr/>
              <p:nvPr/>
            </p:nvSpPr>
            <p:spPr>
              <a:xfrm>
                <a:off x="0" y="0"/>
                <a:ext cx="910610" cy="910610"/>
              </a:xfrm>
              <a:prstGeom prst="ellipse">
                <a:avLst/>
              </a:prstGeom>
              <a:solidFill>
                <a:srgbClr val="232323"/>
              </a:solidFill>
              <a:ln w="25400" cap="flat">
                <a:solidFill>
                  <a:srgbClr val="60606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grpSp>
            <p:nvGrpSpPr>
              <p:cNvPr id="574" name="Group"/>
              <p:cNvGrpSpPr/>
              <p:nvPr/>
            </p:nvGrpSpPr>
            <p:grpSpPr>
              <a:xfrm>
                <a:off x="50375" y="41014"/>
                <a:ext cx="821804" cy="821805"/>
                <a:chOff x="6682" y="0"/>
                <a:chExt cx="821803" cy="821803"/>
              </a:xfrm>
            </p:grpSpPr>
            <p:sp>
              <p:nvSpPr>
                <p:cNvPr id="570" name="Line"/>
                <p:cNvSpPr/>
                <p:nvPr/>
              </p:nvSpPr>
              <p:spPr>
                <a:xfrm>
                  <a:off x="116035" y="137615"/>
                  <a:ext cx="581104" cy="581104"/>
                </a:xfrm>
                <a:prstGeom prst="line">
                  <a:avLst/>
                </a:prstGeom>
                <a:noFill/>
                <a:ln w="381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571" name="Line"/>
                <p:cNvSpPr/>
                <p:nvPr/>
              </p:nvSpPr>
              <p:spPr>
                <a:xfrm flipH="1">
                  <a:off x="104546" y="152780"/>
                  <a:ext cx="626077" cy="532345"/>
                </a:xfrm>
                <a:prstGeom prst="line">
                  <a:avLst/>
                </a:prstGeom>
                <a:noFill/>
                <a:ln w="381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572" name="Line"/>
                <p:cNvSpPr/>
                <p:nvPr/>
              </p:nvSpPr>
              <p:spPr>
                <a:xfrm flipV="1">
                  <a:off x="6682" y="418952"/>
                  <a:ext cx="821805" cy="1"/>
                </a:xfrm>
                <a:prstGeom prst="line">
                  <a:avLst/>
                </a:prstGeom>
                <a:noFill/>
                <a:ln w="381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573" name="Line"/>
                <p:cNvSpPr/>
                <p:nvPr/>
              </p:nvSpPr>
              <p:spPr>
                <a:xfrm flipH="1" flipV="1">
                  <a:off x="409563" y="-1"/>
                  <a:ext cx="1" cy="821805"/>
                </a:xfrm>
                <a:prstGeom prst="line">
                  <a:avLst/>
                </a:prstGeom>
                <a:noFill/>
                <a:ln w="381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</p:grpSp>
          <p:sp>
            <p:nvSpPr>
              <p:cNvPr id="575" name="Circle"/>
              <p:cNvSpPr/>
              <p:nvPr/>
            </p:nvSpPr>
            <p:spPr>
              <a:xfrm>
                <a:off x="317654" y="338831"/>
                <a:ext cx="254125" cy="254125"/>
              </a:xfrm>
              <a:prstGeom prst="ellipse">
                <a:avLst/>
              </a:prstGeom>
              <a:solidFill>
                <a:srgbClr val="232323"/>
              </a:solidFill>
              <a:ln w="12700" cap="flat">
                <a:solidFill>
                  <a:srgbClr val="60606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  <p:grpSp>
          <p:nvGrpSpPr>
            <p:cNvPr id="583" name="Group"/>
            <p:cNvGrpSpPr/>
            <p:nvPr/>
          </p:nvGrpSpPr>
          <p:grpSpPr>
            <a:xfrm>
              <a:off x="804724" y="2145491"/>
              <a:ext cx="592956" cy="592956"/>
              <a:chOff x="0" y="0"/>
              <a:chExt cx="592954" cy="592954"/>
            </a:xfrm>
          </p:grpSpPr>
          <p:sp>
            <p:nvSpPr>
              <p:cNvPr id="577" name="Circle"/>
              <p:cNvSpPr/>
              <p:nvPr/>
            </p:nvSpPr>
            <p:spPr>
              <a:xfrm>
                <a:off x="0" y="0"/>
                <a:ext cx="592955" cy="592955"/>
              </a:xfrm>
              <a:prstGeom prst="ellipse">
                <a:avLst/>
              </a:prstGeom>
              <a:solidFill>
                <a:srgbClr val="232323"/>
              </a:solidFill>
              <a:ln w="25400" cap="flat">
                <a:solidFill>
                  <a:srgbClr val="60606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578" name="Line"/>
              <p:cNvSpPr/>
              <p:nvPr/>
            </p:nvSpPr>
            <p:spPr>
              <a:xfrm flipV="1">
                <a:off x="32802" y="299513"/>
                <a:ext cx="535130" cy="1"/>
              </a:xfrm>
              <a:prstGeom prst="line">
                <a:avLst/>
              </a:prstGeom>
              <a:noFill/>
              <a:ln w="1905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579" name="Line"/>
              <p:cNvSpPr/>
              <p:nvPr/>
            </p:nvSpPr>
            <p:spPr>
              <a:xfrm flipH="1" flipV="1">
                <a:off x="295143" y="26707"/>
                <a:ext cx="1" cy="535128"/>
              </a:xfrm>
              <a:prstGeom prst="line">
                <a:avLst/>
              </a:prstGeom>
              <a:noFill/>
              <a:ln w="1905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580" name="Line"/>
              <p:cNvSpPr/>
              <p:nvPr/>
            </p:nvSpPr>
            <p:spPr>
              <a:xfrm>
                <a:off x="104008" y="116317"/>
                <a:ext cx="378393" cy="378393"/>
              </a:xfrm>
              <a:prstGeom prst="line">
                <a:avLst/>
              </a:prstGeom>
              <a:noFill/>
              <a:ln w="1905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581" name="Line"/>
              <p:cNvSpPr/>
              <p:nvPr/>
            </p:nvSpPr>
            <p:spPr>
              <a:xfrm flipH="1">
                <a:off x="96527" y="126191"/>
                <a:ext cx="407678" cy="346643"/>
              </a:xfrm>
              <a:prstGeom prst="line">
                <a:avLst/>
              </a:prstGeom>
              <a:noFill/>
              <a:ln w="1905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582" name="Circle"/>
              <p:cNvSpPr/>
              <p:nvPr/>
            </p:nvSpPr>
            <p:spPr>
              <a:xfrm>
                <a:off x="206844" y="220634"/>
                <a:ext cx="165477" cy="165477"/>
              </a:xfrm>
              <a:prstGeom prst="ellipse">
                <a:avLst/>
              </a:prstGeom>
              <a:solidFill>
                <a:srgbClr val="232323"/>
              </a:solidFill>
              <a:ln w="12700" cap="flat">
                <a:solidFill>
                  <a:srgbClr val="60606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  <p:sp>
          <p:nvSpPr>
            <p:cNvPr id="584" name="Rectangle"/>
            <p:cNvSpPr/>
            <p:nvPr/>
          </p:nvSpPr>
          <p:spPr>
            <a:xfrm rot="2400000">
              <a:off x="1538890" y="1682809"/>
              <a:ext cx="21178" cy="211771"/>
            </a:xfrm>
            <a:prstGeom prst="rect">
              <a:avLst/>
            </a:prstGeom>
            <a:solidFill>
              <a:srgbClr val="60606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586" name="Rectangle"/>
          <p:cNvSpPr/>
          <p:nvPr/>
        </p:nvSpPr>
        <p:spPr>
          <a:xfrm>
            <a:off x="13756262" y="993726"/>
            <a:ext cx="8386082" cy="2117698"/>
          </a:xfrm>
          <a:prstGeom prst="rect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87" name="c(&quot;a&quot;, &quot;b&quot;, &quot;c&quot;)"/>
          <p:cNvSpPr txBox="1"/>
          <p:nvPr/>
        </p:nvSpPr>
        <p:spPr>
          <a:xfrm>
            <a:off x="14275097" y="1520821"/>
            <a:ext cx="7306056" cy="1063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c("a", "b", "c")</a:t>
            </a:r>
          </a:p>
        </p:txBody>
      </p:sp>
      <p:sp>
        <p:nvSpPr>
          <p:cNvPr id="588" name="Rectangle"/>
          <p:cNvSpPr/>
          <p:nvPr/>
        </p:nvSpPr>
        <p:spPr>
          <a:xfrm>
            <a:off x="6323145" y="993726"/>
            <a:ext cx="3917741" cy="2117698"/>
          </a:xfrm>
          <a:prstGeom prst="rect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89" name="Rectangle"/>
          <p:cNvSpPr/>
          <p:nvPr/>
        </p:nvSpPr>
        <p:spPr>
          <a:xfrm>
            <a:off x="10706779" y="993726"/>
            <a:ext cx="2583591" cy="2117698"/>
          </a:xfrm>
          <a:prstGeom prst="rect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90" name="c(8, 9)"/>
          <p:cNvSpPr txBox="1"/>
          <p:nvPr/>
        </p:nvSpPr>
        <p:spPr>
          <a:xfrm>
            <a:off x="6640800" y="1520821"/>
            <a:ext cx="3303609" cy="1063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c(8, 9)</a:t>
            </a:r>
          </a:p>
        </p:txBody>
      </p:sp>
      <p:sp>
        <p:nvSpPr>
          <p:cNvPr id="591" name="TRUE"/>
          <p:cNvSpPr txBox="1"/>
          <p:nvPr/>
        </p:nvSpPr>
        <p:spPr>
          <a:xfrm>
            <a:off x="10992668" y="1520821"/>
            <a:ext cx="1969459" cy="1063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TRUE</a:t>
            </a:r>
          </a:p>
        </p:txBody>
      </p:sp>
      <p:grpSp>
        <p:nvGrpSpPr>
          <p:cNvPr id="666" name="Group"/>
          <p:cNvGrpSpPr/>
          <p:nvPr/>
        </p:nvGrpSpPr>
        <p:grpSpPr>
          <a:xfrm>
            <a:off x="6577269" y="2730237"/>
            <a:ext cx="15438012" cy="592956"/>
            <a:chOff x="0" y="0"/>
            <a:chExt cx="15438010" cy="592954"/>
          </a:xfrm>
        </p:grpSpPr>
        <p:grpSp>
          <p:nvGrpSpPr>
            <p:cNvPr id="606" name="Group"/>
            <p:cNvGrpSpPr/>
            <p:nvPr/>
          </p:nvGrpSpPr>
          <p:grpSpPr>
            <a:xfrm>
              <a:off x="0" y="0"/>
              <a:ext cx="1207088" cy="592955"/>
              <a:chOff x="0" y="0"/>
              <a:chExt cx="1207087" cy="592954"/>
            </a:xfrm>
          </p:grpSpPr>
          <p:grpSp>
            <p:nvGrpSpPr>
              <p:cNvPr id="598" name="Group"/>
              <p:cNvGrpSpPr/>
              <p:nvPr/>
            </p:nvGrpSpPr>
            <p:grpSpPr>
              <a:xfrm>
                <a:off x="0" y="0"/>
                <a:ext cx="592955" cy="592955"/>
                <a:chOff x="0" y="0"/>
                <a:chExt cx="592954" cy="592954"/>
              </a:xfrm>
            </p:grpSpPr>
            <p:sp>
              <p:nvSpPr>
                <p:cNvPr id="592" name="Circle"/>
                <p:cNvSpPr/>
                <p:nvPr/>
              </p:nvSpPr>
              <p:spPr>
                <a:xfrm>
                  <a:off x="0" y="0"/>
                  <a:ext cx="592955" cy="592955"/>
                </a:xfrm>
                <a:prstGeom prst="ellipse">
                  <a:avLst/>
                </a:prstGeom>
                <a:solidFill>
                  <a:srgbClr val="232323"/>
                </a:solidFill>
                <a:ln w="254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593" name="Line"/>
                <p:cNvSpPr/>
                <p:nvPr/>
              </p:nvSpPr>
              <p:spPr>
                <a:xfrm flipV="1">
                  <a:off x="32802" y="299513"/>
                  <a:ext cx="535130" cy="1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594" name="Line"/>
                <p:cNvSpPr/>
                <p:nvPr/>
              </p:nvSpPr>
              <p:spPr>
                <a:xfrm flipH="1" flipV="1">
                  <a:off x="295143" y="26707"/>
                  <a:ext cx="1" cy="535128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595" name="Line"/>
                <p:cNvSpPr/>
                <p:nvPr/>
              </p:nvSpPr>
              <p:spPr>
                <a:xfrm>
                  <a:off x="104008" y="116317"/>
                  <a:ext cx="378393" cy="37839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596" name="Line"/>
                <p:cNvSpPr/>
                <p:nvPr/>
              </p:nvSpPr>
              <p:spPr>
                <a:xfrm flipH="1">
                  <a:off x="96527" y="126191"/>
                  <a:ext cx="407678" cy="34664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597" name="Circle"/>
                <p:cNvSpPr/>
                <p:nvPr/>
              </p:nvSpPr>
              <p:spPr>
                <a:xfrm>
                  <a:off x="206844" y="220634"/>
                  <a:ext cx="165477" cy="165477"/>
                </a:xfrm>
                <a:prstGeom prst="ellipse">
                  <a:avLst/>
                </a:prstGeom>
                <a:solidFill>
                  <a:srgbClr val="232323"/>
                </a:solidFill>
                <a:ln w="127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  <p:grpSp>
            <p:nvGrpSpPr>
              <p:cNvPr id="605" name="Group"/>
              <p:cNvGrpSpPr/>
              <p:nvPr/>
            </p:nvGrpSpPr>
            <p:grpSpPr>
              <a:xfrm>
                <a:off x="614132" y="0"/>
                <a:ext cx="592956" cy="592955"/>
                <a:chOff x="0" y="0"/>
                <a:chExt cx="592954" cy="592954"/>
              </a:xfrm>
            </p:grpSpPr>
            <p:sp>
              <p:nvSpPr>
                <p:cNvPr id="599" name="Circle"/>
                <p:cNvSpPr/>
                <p:nvPr/>
              </p:nvSpPr>
              <p:spPr>
                <a:xfrm>
                  <a:off x="0" y="0"/>
                  <a:ext cx="592955" cy="592955"/>
                </a:xfrm>
                <a:prstGeom prst="ellipse">
                  <a:avLst/>
                </a:prstGeom>
                <a:solidFill>
                  <a:srgbClr val="232323"/>
                </a:solidFill>
                <a:ln w="254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600" name="Line"/>
                <p:cNvSpPr/>
                <p:nvPr/>
              </p:nvSpPr>
              <p:spPr>
                <a:xfrm flipV="1">
                  <a:off x="32802" y="299513"/>
                  <a:ext cx="535130" cy="1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601" name="Line"/>
                <p:cNvSpPr/>
                <p:nvPr/>
              </p:nvSpPr>
              <p:spPr>
                <a:xfrm flipH="1" flipV="1">
                  <a:off x="295143" y="26707"/>
                  <a:ext cx="1" cy="535128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602" name="Line"/>
                <p:cNvSpPr/>
                <p:nvPr/>
              </p:nvSpPr>
              <p:spPr>
                <a:xfrm>
                  <a:off x="104008" y="116317"/>
                  <a:ext cx="378393" cy="37839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603" name="Line"/>
                <p:cNvSpPr/>
                <p:nvPr/>
              </p:nvSpPr>
              <p:spPr>
                <a:xfrm flipH="1">
                  <a:off x="96527" y="126191"/>
                  <a:ext cx="407678" cy="34664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604" name="Circle"/>
                <p:cNvSpPr/>
                <p:nvPr/>
              </p:nvSpPr>
              <p:spPr>
                <a:xfrm>
                  <a:off x="206844" y="220634"/>
                  <a:ext cx="165477" cy="165477"/>
                </a:xfrm>
                <a:prstGeom prst="ellipse">
                  <a:avLst/>
                </a:prstGeom>
                <a:solidFill>
                  <a:srgbClr val="232323"/>
                </a:solidFill>
                <a:ln w="127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</p:grpSp>
        <p:grpSp>
          <p:nvGrpSpPr>
            <p:cNvPr id="621" name="Group"/>
            <p:cNvGrpSpPr/>
            <p:nvPr/>
          </p:nvGrpSpPr>
          <p:grpSpPr>
            <a:xfrm>
              <a:off x="2244758" y="0"/>
              <a:ext cx="1207088" cy="592955"/>
              <a:chOff x="0" y="0"/>
              <a:chExt cx="1207087" cy="592954"/>
            </a:xfrm>
          </p:grpSpPr>
          <p:grpSp>
            <p:nvGrpSpPr>
              <p:cNvPr id="613" name="Group"/>
              <p:cNvGrpSpPr/>
              <p:nvPr/>
            </p:nvGrpSpPr>
            <p:grpSpPr>
              <a:xfrm>
                <a:off x="0" y="0"/>
                <a:ext cx="592955" cy="592955"/>
                <a:chOff x="0" y="0"/>
                <a:chExt cx="592954" cy="592954"/>
              </a:xfrm>
            </p:grpSpPr>
            <p:sp>
              <p:nvSpPr>
                <p:cNvPr id="607" name="Circle"/>
                <p:cNvSpPr/>
                <p:nvPr/>
              </p:nvSpPr>
              <p:spPr>
                <a:xfrm>
                  <a:off x="0" y="0"/>
                  <a:ext cx="592955" cy="592955"/>
                </a:xfrm>
                <a:prstGeom prst="ellipse">
                  <a:avLst/>
                </a:prstGeom>
                <a:solidFill>
                  <a:srgbClr val="232323"/>
                </a:solidFill>
                <a:ln w="254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608" name="Line"/>
                <p:cNvSpPr/>
                <p:nvPr/>
              </p:nvSpPr>
              <p:spPr>
                <a:xfrm flipV="1">
                  <a:off x="32802" y="299513"/>
                  <a:ext cx="535130" cy="1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609" name="Line"/>
                <p:cNvSpPr/>
                <p:nvPr/>
              </p:nvSpPr>
              <p:spPr>
                <a:xfrm flipH="1" flipV="1">
                  <a:off x="295143" y="26707"/>
                  <a:ext cx="1" cy="535128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610" name="Line"/>
                <p:cNvSpPr/>
                <p:nvPr/>
              </p:nvSpPr>
              <p:spPr>
                <a:xfrm>
                  <a:off x="104008" y="116317"/>
                  <a:ext cx="378393" cy="37839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611" name="Line"/>
                <p:cNvSpPr/>
                <p:nvPr/>
              </p:nvSpPr>
              <p:spPr>
                <a:xfrm flipH="1">
                  <a:off x="96527" y="126191"/>
                  <a:ext cx="407678" cy="34664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612" name="Circle"/>
                <p:cNvSpPr/>
                <p:nvPr/>
              </p:nvSpPr>
              <p:spPr>
                <a:xfrm>
                  <a:off x="206844" y="220634"/>
                  <a:ext cx="165477" cy="165477"/>
                </a:xfrm>
                <a:prstGeom prst="ellipse">
                  <a:avLst/>
                </a:prstGeom>
                <a:solidFill>
                  <a:srgbClr val="232323"/>
                </a:solidFill>
                <a:ln w="127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  <p:grpSp>
            <p:nvGrpSpPr>
              <p:cNvPr id="620" name="Group"/>
              <p:cNvGrpSpPr/>
              <p:nvPr/>
            </p:nvGrpSpPr>
            <p:grpSpPr>
              <a:xfrm>
                <a:off x="614132" y="0"/>
                <a:ext cx="592956" cy="592955"/>
                <a:chOff x="0" y="0"/>
                <a:chExt cx="592954" cy="592954"/>
              </a:xfrm>
            </p:grpSpPr>
            <p:sp>
              <p:nvSpPr>
                <p:cNvPr id="614" name="Circle"/>
                <p:cNvSpPr/>
                <p:nvPr/>
              </p:nvSpPr>
              <p:spPr>
                <a:xfrm>
                  <a:off x="0" y="0"/>
                  <a:ext cx="592955" cy="592955"/>
                </a:xfrm>
                <a:prstGeom prst="ellipse">
                  <a:avLst/>
                </a:prstGeom>
                <a:solidFill>
                  <a:srgbClr val="232323"/>
                </a:solidFill>
                <a:ln w="254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615" name="Line"/>
                <p:cNvSpPr/>
                <p:nvPr/>
              </p:nvSpPr>
              <p:spPr>
                <a:xfrm flipV="1">
                  <a:off x="32802" y="299513"/>
                  <a:ext cx="535130" cy="1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616" name="Line"/>
                <p:cNvSpPr/>
                <p:nvPr/>
              </p:nvSpPr>
              <p:spPr>
                <a:xfrm flipH="1" flipV="1">
                  <a:off x="295143" y="26707"/>
                  <a:ext cx="1" cy="535128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617" name="Line"/>
                <p:cNvSpPr/>
                <p:nvPr/>
              </p:nvSpPr>
              <p:spPr>
                <a:xfrm>
                  <a:off x="104008" y="116317"/>
                  <a:ext cx="378393" cy="37839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618" name="Line"/>
                <p:cNvSpPr/>
                <p:nvPr/>
              </p:nvSpPr>
              <p:spPr>
                <a:xfrm flipH="1">
                  <a:off x="96527" y="126191"/>
                  <a:ext cx="407678" cy="34664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619" name="Circle"/>
                <p:cNvSpPr/>
                <p:nvPr/>
              </p:nvSpPr>
              <p:spPr>
                <a:xfrm>
                  <a:off x="206844" y="220634"/>
                  <a:ext cx="165477" cy="165477"/>
                </a:xfrm>
                <a:prstGeom prst="ellipse">
                  <a:avLst/>
                </a:prstGeom>
                <a:solidFill>
                  <a:srgbClr val="232323"/>
                </a:solidFill>
                <a:ln w="127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</p:grpSp>
        <p:grpSp>
          <p:nvGrpSpPr>
            <p:cNvPr id="636" name="Group"/>
            <p:cNvGrpSpPr/>
            <p:nvPr/>
          </p:nvGrpSpPr>
          <p:grpSpPr>
            <a:xfrm>
              <a:off x="7517824" y="0"/>
              <a:ext cx="1207088" cy="592955"/>
              <a:chOff x="0" y="0"/>
              <a:chExt cx="1207087" cy="592954"/>
            </a:xfrm>
          </p:grpSpPr>
          <p:grpSp>
            <p:nvGrpSpPr>
              <p:cNvPr id="628" name="Group"/>
              <p:cNvGrpSpPr/>
              <p:nvPr/>
            </p:nvGrpSpPr>
            <p:grpSpPr>
              <a:xfrm>
                <a:off x="0" y="0"/>
                <a:ext cx="592955" cy="592955"/>
                <a:chOff x="0" y="0"/>
                <a:chExt cx="592954" cy="592954"/>
              </a:xfrm>
            </p:grpSpPr>
            <p:sp>
              <p:nvSpPr>
                <p:cNvPr id="622" name="Circle"/>
                <p:cNvSpPr/>
                <p:nvPr/>
              </p:nvSpPr>
              <p:spPr>
                <a:xfrm>
                  <a:off x="0" y="0"/>
                  <a:ext cx="592955" cy="592955"/>
                </a:xfrm>
                <a:prstGeom prst="ellipse">
                  <a:avLst/>
                </a:prstGeom>
                <a:solidFill>
                  <a:srgbClr val="232323"/>
                </a:solidFill>
                <a:ln w="254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623" name="Line"/>
                <p:cNvSpPr/>
                <p:nvPr/>
              </p:nvSpPr>
              <p:spPr>
                <a:xfrm flipV="1">
                  <a:off x="32802" y="299513"/>
                  <a:ext cx="535130" cy="1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624" name="Line"/>
                <p:cNvSpPr/>
                <p:nvPr/>
              </p:nvSpPr>
              <p:spPr>
                <a:xfrm flipH="1" flipV="1">
                  <a:off x="295143" y="26707"/>
                  <a:ext cx="1" cy="535128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625" name="Line"/>
                <p:cNvSpPr/>
                <p:nvPr/>
              </p:nvSpPr>
              <p:spPr>
                <a:xfrm>
                  <a:off x="104008" y="116317"/>
                  <a:ext cx="378393" cy="37839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626" name="Line"/>
                <p:cNvSpPr/>
                <p:nvPr/>
              </p:nvSpPr>
              <p:spPr>
                <a:xfrm flipH="1">
                  <a:off x="96527" y="126191"/>
                  <a:ext cx="407678" cy="34664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627" name="Circle"/>
                <p:cNvSpPr/>
                <p:nvPr/>
              </p:nvSpPr>
              <p:spPr>
                <a:xfrm>
                  <a:off x="206844" y="220634"/>
                  <a:ext cx="165477" cy="165477"/>
                </a:xfrm>
                <a:prstGeom prst="ellipse">
                  <a:avLst/>
                </a:prstGeom>
                <a:solidFill>
                  <a:srgbClr val="232323"/>
                </a:solidFill>
                <a:ln w="127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  <p:grpSp>
            <p:nvGrpSpPr>
              <p:cNvPr id="635" name="Group"/>
              <p:cNvGrpSpPr/>
              <p:nvPr/>
            </p:nvGrpSpPr>
            <p:grpSpPr>
              <a:xfrm>
                <a:off x="614132" y="0"/>
                <a:ext cx="592956" cy="592955"/>
                <a:chOff x="0" y="0"/>
                <a:chExt cx="592954" cy="592954"/>
              </a:xfrm>
            </p:grpSpPr>
            <p:sp>
              <p:nvSpPr>
                <p:cNvPr id="629" name="Circle"/>
                <p:cNvSpPr/>
                <p:nvPr/>
              </p:nvSpPr>
              <p:spPr>
                <a:xfrm>
                  <a:off x="0" y="0"/>
                  <a:ext cx="592955" cy="592955"/>
                </a:xfrm>
                <a:prstGeom prst="ellipse">
                  <a:avLst/>
                </a:prstGeom>
                <a:solidFill>
                  <a:srgbClr val="232323"/>
                </a:solidFill>
                <a:ln w="254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630" name="Line"/>
                <p:cNvSpPr/>
                <p:nvPr/>
              </p:nvSpPr>
              <p:spPr>
                <a:xfrm flipV="1">
                  <a:off x="32802" y="299513"/>
                  <a:ext cx="535130" cy="1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631" name="Line"/>
                <p:cNvSpPr/>
                <p:nvPr/>
              </p:nvSpPr>
              <p:spPr>
                <a:xfrm flipH="1" flipV="1">
                  <a:off x="295143" y="26707"/>
                  <a:ext cx="1" cy="535128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632" name="Line"/>
                <p:cNvSpPr/>
                <p:nvPr/>
              </p:nvSpPr>
              <p:spPr>
                <a:xfrm>
                  <a:off x="104008" y="116317"/>
                  <a:ext cx="378393" cy="37839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633" name="Line"/>
                <p:cNvSpPr/>
                <p:nvPr/>
              </p:nvSpPr>
              <p:spPr>
                <a:xfrm flipH="1">
                  <a:off x="96527" y="126191"/>
                  <a:ext cx="407678" cy="34664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634" name="Circle"/>
                <p:cNvSpPr/>
                <p:nvPr/>
              </p:nvSpPr>
              <p:spPr>
                <a:xfrm>
                  <a:off x="206844" y="220634"/>
                  <a:ext cx="165477" cy="165477"/>
                </a:xfrm>
                <a:prstGeom prst="ellipse">
                  <a:avLst/>
                </a:prstGeom>
                <a:solidFill>
                  <a:srgbClr val="232323"/>
                </a:solidFill>
                <a:ln w="127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</p:grpSp>
        <p:grpSp>
          <p:nvGrpSpPr>
            <p:cNvPr id="651" name="Group"/>
            <p:cNvGrpSpPr/>
            <p:nvPr/>
          </p:nvGrpSpPr>
          <p:grpSpPr>
            <a:xfrm>
              <a:off x="14230923" y="0"/>
              <a:ext cx="1207088" cy="592955"/>
              <a:chOff x="0" y="0"/>
              <a:chExt cx="1207087" cy="592954"/>
            </a:xfrm>
          </p:grpSpPr>
          <p:grpSp>
            <p:nvGrpSpPr>
              <p:cNvPr id="643" name="Group"/>
              <p:cNvGrpSpPr/>
              <p:nvPr/>
            </p:nvGrpSpPr>
            <p:grpSpPr>
              <a:xfrm>
                <a:off x="0" y="0"/>
                <a:ext cx="592955" cy="592955"/>
                <a:chOff x="0" y="0"/>
                <a:chExt cx="592954" cy="592954"/>
              </a:xfrm>
            </p:grpSpPr>
            <p:sp>
              <p:nvSpPr>
                <p:cNvPr id="637" name="Circle"/>
                <p:cNvSpPr/>
                <p:nvPr/>
              </p:nvSpPr>
              <p:spPr>
                <a:xfrm>
                  <a:off x="0" y="0"/>
                  <a:ext cx="592955" cy="592955"/>
                </a:xfrm>
                <a:prstGeom prst="ellipse">
                  <a:avLst/>
                </a:prstGeom>
                <a:solidFill>
                  <a:srgbClr val="232323"/>
                </a:solidFill>
                <a:ln w="254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638" name="Line"/>
                <p:cNvSpPr/>
                <p:nvPr/>
              </p:nvSpPr>
              <p:spPr>
                <a:xfrm flipV="1">
                  <a:off x="32802" y="299513"/>
                  <a:ext cx="535130" cy="1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639" name="Line"/>
                <p:cNvSpPr/>
                <p:nvPr/>
              </p:nvSpPr>
              <p:spPr>
                <a:xfrm flipH="1" flipV="1">
                  <a:off x="295143" y="26707"/>
                  <a:ext cx="1" cy="535128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640" name="Line"/>
                <p:cNvSpPr/>
                <p:nvPr/>
              </p:nvSpPr>
              <p:spPr>
                <a:xfrm>
                  <a:off x="104008" y="116317"/>
                  <a:ext cx="378393" cy="37839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641" name="Line"/>
                <p:cNvSpPr/>
                <p:nvPr/>
              </p:nvSpPr>
              <p:spPr>
                <a:xfrm flipH="1">
                  <a:off x="96527" y="126191"/>
                  <a:ext cx="407678" cy="34664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642" name="Circle"/>
                <p:cNvSpPr/>
                <p:nvPr/>
              </p:nvSpPr>
              <p:spPr>
                <a:xfrm>
                  <a:off x="206844" y="220634"/>
                  <a:ext cx="165477" cy="165477"/>
                </a:xfrm>
                <a:prstGeom prst="ellipse">
                  <a:avLst/>
                </a:prstGeom>
                <a:solidFill>
                  <a:srgbClr val="232323"/>
                </a:solidFill>
                <a:ln w="127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  <p:grpSp>
            <p:nvGrpSpPr>
              <p:cNvPr id="650" name="Group"/>
              <p:cNvGrpSpPr/>
              <p:nvPr/>
            </p:nvGrpSpPr>
            <p:grpSpPr>
              <a:xfrm>
                <a:off x="614132" y="0"/>
                <a:ext cx="592956" cy="592955"/>
                <a:chOff x="0" y="0"/>
                <a:chExt cx="592954" cy="592954"/>
              </a:xfrm>
            </p:grpSpPr>
            <p:sp>
              <p:nvSpPr>
                <p:cNvPr id="644" name="Circle"/>
                <p:cNvSpPr/>
                <p:nvPr/>
              </p:nvSpPr>
              <p:spPr>
                <a:xfrm>
                  <a:off x="0" y="0"/>
                  <a:ext cx="592955" cy="592955"/>
                </a:xfrm>
                <a:prstGeom prst="ellipse">
                  <a:avLst/>
                </a:prstGeom>
                <a:solidFill>
                  <a:srgbClr val="232323"/>
                </a:solidFill>
                <a:ln w="254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645" name="Line"/>
                <p:cNvSpPr/>
                <p:nvPr/>
              </p:nvSpPr>
              <p:spPr>
                <a:xfrm flipV="1">
                  <a:off x="32802" y="299513"/>
                  <a:ext cx="535130" cy="1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646" name="Line"/>
                <p:cNvSpPr/>
                <p:nvPr/>
              </p:nvSpPr>
              <p:spPr>
                <a:xfrm flipH="1" flipV="1">
                  <a:off x="295143" y="26707"/>
                  <a:ext cx="1" cy="535128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647" name="Line"/>
                <p:cNvSpPr/>
                <p:nvPr/>
              </p:nvSpPr>
              <p:spPr>
                <a:xfrm>
                  <a:off x="104008" y="116317"/>
                  <a:ext cx="378393" cy="37839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648" name="Line"/>
                <p:cNvSpPr/>
                <p:nvPr/>
              </p:nvSpPr>
              <p:spPr>
                <a:xfrm flipH="1">
                  <a:off x="96527" y="126191"/>
                  <a:ext cx="407678" cy="34664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649" name="Circle"/>
                <p:cNvSpPr/>
                <p:nvPr/>
              </p:nvSpPr>
              <p:spPr>
                <a:xfrm>
                  <a:off x="206844" y="220634"/>
                  <a:ext cx="165477" cy="165477"/>
                </a:xfrm>
                <a:prstGeom prst="ellipse">
                  <a:avLst/>
                </a:prstGeom>
                <a:solidFill>
                  <a:srgbClr val="232323"/>
                </a:solidFill>
                <a:ln w="127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</p:grpSp>
        <p:grpSp>
          <p:nvGrpSpPr>
            <p:cNvPr id="658" name="Group"/>
            <p:cNvGrpSpPr/>
            <p:nvPr/>
          </p:nvGrpSpPr>
          <p:grpSpPr>
            <a:xfrm>
              <a:off x="6035436" y="0"/>
              <a:ext cx="592956" cy="592955"/>
              <a:chOff x="0" y="0"/>
              <a:chExt cx="592954" cy="592954"/>
            </a:xfrm>
          </p:grpSpPr>
          <p:sp>
            <p:nvSpPr>
              <p:cNvPr id="652" name="Circle"/>
              <p:cNvSpPr/>
              <p:nvPr/>
            </p:nvSpPr>
            <p:spPr>
              <a:xfrm>
                <a:off x="0" y="0"/>
                <a:ext cx="592955" cy="592955"/>
              </a:xfrm>
              <a:prstGeom prst="ellipse">
                <a:avLst/>
              </a:prstGeom>
              <a:solidFill>
                <a:srgbClr val="232323"/>
              </a:solidFill>
              <a:ln w="25400" cap="flat">
                <a:solidFill>
                  <a:srgbClr val="60606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653" name="Line"/>
              <p:cNvSpPr/>
              <p:nvPr/>
            </p:nvSpPr>
            <p:spPr>
              <a:xfrm flipV="1">
                <a:off x="32802" y="299513"/>
                <a:ext cx="535130" cy="1"/>
              </a:xfrm>
              <a:prstGeom prst="line">
                <a:avLst/>
              </a:prstGeom>
              <a:noFill/>
              <a:ln w="1905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654" name="Line"/>
              <p:cNvSpPr/>
              <p:nvPr/>
            </p:nvSpPr>
            <p:spPr>
              <a:xfrm flipH="1" flipV="1">
                <a:off x="295143" y="26707"/>
                <a:ext cx="1" cy="535128"/>
              </a:xfrm>
              <a:prstGeom prst="line">
                <a:avLst/>
              </a:prstGeom>
              <a:noFill/>
              <a:ln w="1905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655" name="Line"/>
              <p:cNvSpPr/>
              <p:nvPr/>
            </p:nvSpPr>
            <p:spPr>
              <a:xfrm>
                <a:off x="104008" y="116317"/>
                <a:ext cx="378393" cy="378393"/>
              </a:xfrm>
              <a:prstGeom prst="line">
                <a:avLst/>
              </a:prstGeom>
              <a:noFill/>
              <a:ln w="1905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656" name="Line"/>
              <p:cNvSpPr/>
              <p:nvPr/>
            </p:nvSpPr>
            <p:spPr>
              <a:xfrm flipH="1">
                <a:off x="96527" y="126191"/>
                <a:ext cx="407678" cy="346643"/>
              </a:xfrm>
              <a:prstGeom prst="line">
                <a:avLst/>
              </a:prstGeom>
              <a:noFill/>
              <a:ln w="1905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657" name="Circle"/>
              <p:cNvSpPr/>
              <p:nvPr/>
            </p:nvSpPr>
            <p:spPr>
              <a:xfrm>
                <a:off x="206844" y="220634"/>
                <a:ext cx="165477" cy="165477"/>
              </a:xfrm>
              <a:prstGeom prst="ellipse">
                <a:avLst/>
              </a:prstGeom>
              <a:solidFill>
                <a:srgbClr val="232323"/>
              </a:solidFill>
              <a:ln w="12700" cap="flat">
                <a:solidFill>
                  <a:srgbClr val="60606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  <p:grpSp>
          <p:nvGrpSpPr>
            <p:cNvPr id="665" name="Group"/>
            <p:cNvGrpSpPr/>
            <p:nvPr/>
          </p:nvGrpSpPr>
          <p:grpSpPr>
            <a:xfrm>
              <a:off x="4256571" y="0"/>
              <a:ext cx="592956" cy="592955"/>
              <a:chOff x="0" y="0"/>
              <a:chExt cx="592954" cy="592954"/>
            </a:xfrm>
          </p:grpSpPr>
          <p:sp>
            <p:nvSpPr>
              <p:cNvPr id="659" name="Circle"/>
              <p:cNvSpPr/>
              <p:nvPr/>
            </p:nvSpPr>
            <p:spPr>
              <a:xfrm>
                <a:off x="0" y="0"/>
                <a:ext cx="592955" cy="592955"/>
              </a:xfrm>
              <a:prstGeom prst="ellipse">
                <a:avLst/>
              </a:prstGeom>
              <a:solidFill>
                <a:srgbClr val="232323"/>
              </a:solidFill>
              <a:ln w="25400" cap="flat">
                <a:solidFill>
                  <a:srgbClr val="60606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660" name="Line"/>
              <p:cNvSpPr/>
              <p:nvPr/>
            </p:nvSpPr>
            <p:spPr>
              <a:xfrm flipV="1">
                <a:off x="32802" y="299513"/>
                <a:ext cx="535130" cy="1"/>
              </a:xfrm>
              <a:prstGeom prst="line">
                <a:avLst/>
              </a:prstGeom>
              <a:noFill/>
              <a:ln w="1905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661" name="Line"/>
              <p:cNvSpPr/>
              <p:nvPr/>
            </p:nvSpPr>
            <p:spPr>
              <a:xfrm flipH="1" flipV="1">
                <a:off x="295143" y="26707"/>
                <a:ext cx="1" cy="535128"/>
              </a:xfrm>
              <a:prstGeom prst="line">
                <a:avLst/>
              </a:prstGeom>
              <a:noFill/>
              <a:ln w="1905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662" name="Line"/>
              <p:cNvSpPr/>
              <p:nvPr/>
            </p:nvSpPr>
            <p:spPr>
              <a:xfrm>
                <a:off x="104008" y="116317"/>
                <a:ext cx="378393" cy="378393"/>
              </a:xfrm>
              <a:prstGeom prst="line">
                <a:avLst/>
              </a:prstGeom>
              <a:noFill/>
              <a:ln w="1905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663" name="Line"/>
              <p:cNvSpPr/>
              <p:nvPr/>
            </p:nvSpPr>
            <p:spPr>
              <a:xfrm flipH="1">
                <a:off x="96527" y="126191"/>
                <a:ext cx="407678" cy="346643"/>
              </a:xfrm>
              <a:prstGeom prst="line">
                <a:avLst/>
              </a:prstGeom>
              <a:noFill/>
              <a:ln w="1905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664" name="Circle"/>
              <p:cNvSpPr/>
              <p:nvPr/>
            </p:nvSpPr>
            <p:spPr>
              <a:xfrm>
                <a:off x="206844" y="220634"/>
                <a:ext cx="165477" cy="165477"/>
              </a:xfrm>
              <a:prstGeom prst="ellipse">
                <a:avLst/>
              </a:prstGeom>
              <a:solidFill>
                <a:srgbClr val="232323"/>
              </a:solidFill>
              <a:ln w="12700" cap="flat">
                <a:solidFill>
                  <a:srgbClr val="60606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</p:grpSp>
      <p:pic>
        <p:nvPicPr>
          <p:cNvPr id="667" name="R-logo.001.png" descr="R-logo.001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66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669" name="num"/>
          <p:cNvSpPr txBox="1"/>
          <p:nvPr/>
        </p:nvSpPr>
        <p:spPr>
          <a:xfrm>
            <a:off x="6630212" y="27151"/>
            <a:ext cx="3303608" cy="1063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num</a:t>
            </a:r>
          </a:p>
        </p:txBody>
      </p:sp>
      <p:sp>
        <p:nvSpPr>
          <p:cNvPr id="670" name="log"/>
          <p:cNvSpPr txBox="1"/>
          <p:nvPr/>
        </p:nvSpPr>
        <p:spPr>
          <a:xfrm>
            <a:off x="10325593" y="27151"/>
            <a:ext cx="3303609" cy="1063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log</a:t>
            </a:r>
          </a:p>
        </p:txBody>
      </p:sp>
      <p:sp>
        <p:nvSpPr>
          <p:cNvPr id="671" name="cha"/>
          <p:cNvSpPr txBox="1"/>
          <p:nvPr/>
        </p:nvSpPr>
        <p:spPr>
          <a:xfrm>
            <a:off x="16297498" y="27151"/>
            <a:ext cx="3303608" cy="1063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cha</a:t>
            </a:r>
          </a:p>
        </p:txBody>
      </p:sp>
      <p:sp>
        <p:nvSpPr>
          <p:cNvPr id="672" name="lst[&quot;num&quot;]"/>
          <p:cNvSpPr txBox="1"/>
          <p:nvPr/>
        </p:nvSpPr>
        <p:spPr>
          <a:xfrm>
            <a:off x="1473619" y="6041545"/>
            <a:ext cx="4943011" cy="10635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 algn="l">
              <a:defRPr sz="50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["num"]</a:t>
            </a:r>
          </a:p>
        </p:txBody>
      </p:sp>
      <p:grpSp>
        <p:nvGrpSpPr>
          <p:cNvPr id="761" name="Group"/>
          <p:cNvGrpSpPr/>
          <p:nvPr/>
        </p:nvGrpSpPr>
        <p:grpSpPr>
          <a:xfrm>
            <a:off x="7593765" y="3601263"/>
            <a:ext cx="8767266" cy="3401928"/>
            <a:chOff x="0" y="0"/>
            <a:chExt cx="8767265" cy="3401926"/>
          </a:xfrm>
        </p:grpSpPr>
        <p:grpSp>
          <p:nvGrpSpPr>
            <p:cNvPr id="726" name="Group"/>
            <p:cNvGrpSpPr/>
            <p:nvPr/>
          </p:nvGrpSpPr>
          <p:grpSpPr>
            <a:xfrm>
              <a:off x="-1" y="642302"/>
              <a:ext cx="4713367" cy="2759625"/>
              <a:chOff x="0" y="0"/>
              <a:chExt cx="4713365" cy="2759623"/>
            </a:xfrm>
          </p:grpSpPr>
          <p:sp>
            <p:nvSpPr>
              <p:cNvPr id="673" name="Rectangle"/>
              <p:cNvSpPr/>
              <p:nvPr/>
            </p:nvSpPr>
            <p:spPr>
              <a:xfrm>
                <a:off x="1461210" y="557219"/>
                <a:ext cx="317656" cy="381186"/>
              </a:xfrm>
              <a:prstGeom prst="rect">
                <a:avLst/>
              </a:prstGeom>
              <a:gradFill flip="none" rotWithShape="1">
                <a:gsLst>
                  <a:gs pos="23158">
                    <a:srgbClr val="4D4956"/>
                  </a:gs>
                  <a:gs pos="42812">
                    <a:srgbClr val="38363C"/>
                  </a:gs>
                  <a:gs pos="100000">
                    <a:srgbClr val="232323"/>
                  </a:gs>
                </a:gsLst>
                <a:lin ang="0" scaled="0"/>
              </a:gra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674" name="Rectangle"/>
              <p:cNvSpPr/>
              <p:nvPr/>
            </p:nvSpPr>
            <p:spPr>
              <a:xfrm>
                <a:off x="1927104" y="578395"/>
                <a:ext cx="317655" cy="381187"/>
              </a:xfrm>
              <a:prstGeom prst="rect">
                <a:avLst/>
              </a:prstGeom>
              <a:gradFill flip="none" rotWithShape="1">
                <a:gsLst>
                  <a:gs pos="23158">
                    <a:srgbClr val="4D4956"/>
                  </a:gs>
                  <a:gs pos="42812">
                    <a:srgbClr val="38363C"/>
                  </a:gs>
                  <a:gs pos="100000">
                    <a:srgbClr val="232323"/>
                  </a:gs>
                </a:gsLst>
                <a:lin ang="0" scaled="0"/>
              </a:gra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675" name="Rectangle"/>
              <p:cNvSpPr/>
              <p:nvPr/>
            </p:nvSpPr>
            <p:spPr>
              <a:xfrm>
                <a:off x="2922421" y="366626"/>
                <a:ext cx="42355" cy="783549"/>
              </a:xfrm>
              <a:prstGeom prst="rect">
                <a:avLst/>
              </a:prstGeom>
              <a:gradFill flip="none" rotWithShape="1">
                <a:gsLst>
                  <a:gs pos="23158">
                    <a:srgbClr val="4D4956"/>
                  </a:gs>
                  <a:gs pos="42812">
                    <a:srgbClr val="38363C"/>
                  </a:gs>
                  <a:gs pos="100000">
                    <a:srgbClr val="232323"/>
                  </a:gs>
                </a:gsLst>
                <a:lin ang="0" scaled="0"/>
              </a:gra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676" name="Rectangle"/>
              <p:cNvSpPr/>
              <p:nvPr/>
            </p:nvSpPr>
            <p:spPr>
              <a:xfrm>
                <a:off x="889432" y="557219"/>
                <a:ext cx="232948" cy="465894"/>
              </a:xfrm>
              <a:prstGeom prst="rect">
                <a:avLst/>
              </a:prstGeom>
              <a:gradFill flip="none" rotWithShape="1">
                <a:gsLst>
                  <a:gs pos="23158">
                    <a:srgbClr val="4D4956"/>
                  </a:gs>
                  <a:gs pos="42812">
                    <a:srgbClr val="38363C"/>
                  </a:gs>
                  <a:gs pos="100000">
                    <a:srgbClr val="232323"/>
                  </a:gs>
                </a:gsLst>
                <a:lin ang="0" scaled="0"/>
              </a:gra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677" name="Shape"/>
              <p:cNvSpPr/>
              <p:nvPr/>
            </p:nvSpPr>
            <p:spPr>
              <a:xfrm>
                <a:off x="450796" y="1076013"/>
                <a:ext cx="161351" cy="25429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0" y="39"/>
                    </a:lnTo>
                    <a:lnTo>
                      <a:pt x="0" y="5973"/>
                    </a:lnTo>
                    <a:lnTo>
                      <a:pt x="3815" y="12458"/>
                    </a:lnTo>
                    <a:lnTo>
                      <a:pt x="9053" y="17577"/>
                    </a:lnTo>
                    <a:lnTo>
                      <a:pt x="2026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adFill flip="none" rotWithShape="1">
                <a:gsLst>
                  <a:gs pos="23158">
                    <a:srgbClr val="4D4956"/>
                  </a:gs>
                  <a:gs pos="42812">
                    <a:srgbClr val="38363C"/>
                  </a:gs>
                  <a:gs pos="100000">
                    <a:srgbClr val="232323"/>
                  </a:gs>
                </a:gsLst>
                <a:lin ang="5759999" scaled="0"/>
              </a:gra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200"/>
                </a:pPr>
                <a:endParaRPr/>
              </a:p>
            </p:txBody>
          </p:sp>
          <p:sp>
            <p:nvSpPr>
              <p:cNvPr id="678" name="Rectangle"/>
              <p:cNvSpPr/>
              <p:nvPr/>
            </p:nvSpPr>
            <p:spPr>
              <a:xfrm>
                <a:off x="571778" y="980758"/>
                <a:ext cx="211770" cy="825903"/>
              </a:xfrm>
              <a:prstGeom prst="rect">
                <a:avLst/>
              </a:prstGeom>
              <a:gradFill flip="none" rotWithShape="1">
                <a:gsLst>
                  <a:gs pos="24759">
                    <a:srgbClr val="58596B"/>
                  </a:gs>
                  <a:gs pos="70331">
                    <a:srgbClr val="3D3E47"/>
                  </a:gs>
                  <a:gs pos="100000">
                    <a:srgbClr val="232323"/>
                  </a:gs>
                </a:gsLst>
                <a:lin ang="5400000" scaled="0"/>
              </a:gra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679" name="Rectangle"/>
              <p:cNvSpPr/>
              <p:nvPr/>
            </p:nvSpPr>
            <p:spPr>
              <a:xfrm>
                <a:off x="720017" y="1806660"/>
                <a:ext cx="3896563" cy="614133"/>
              </a:xfrm>
              <a:prstGeom prst="rect">
                <a:avLst/>
              </a:prstGeom>
              <a:solidFill>
                <a:srgbClr val="000000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680" name="Rectangle"/>
              <p:cNvSpPr/>
              <p:nvPr/>
            </p:nvSpPr>
            <p:spPr>
              <a:xfrm>
                <a:off x="656486" y="874873"/>
                <a:ext cx="3917740" cy="1016496"/>
              </a:xfrm>
              <a:prstGeom prst="rect">
                <a:avLst/>
              </a:prstGeom>
              <a:gradFill flip="none" rotWithShape="1">
                <a:gsLst>
                  <a:gs pos="24759">
                    <a:srgbClr val="58596B"/>
                  </a:gs>
                  <a:gs pos="70331">
                    <a:srgbClr val="3D3E47"/>
                  </a:gs>
                  <a:gs pos="100000">
                    <a:srgbClr val="232323"/>
                  </a:gs>
                </a:gsLst>
                <a:lin ang="5400000" scaled="0"/>
              </a:gra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681" name="Triangle"/>
              <p:cNvSpPr/>
              <p:nvPr/>
            </p:nvSpPr>
            <p:spPr>
              <a:xfrm flipH="1">
                <a:off x="-1" y="1933722"/>
                <a:ext cx="741195" cy="6353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21600" y="216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682" name="Rectangle"/>
              <p:cNvSpPr/>
              <p:nvPr/>
            </p:nvSpPr>
            <p:spPr>
              <a:xfrm>
                <a:off x="2858891" y="811342"/>
                <a:ext cx="910610" cy="1122381"/>
              </a:xfrm>
              <a:prstGeom prst="rect">
                <a:avLst/>
              </a:prstGeom>
              <a:gradFill flip="none" rotWithShape="1">
                <a:gsLst>
                  <a:gs pos="3667">
                    <a:srgbClr val="58596B"/>
                  </a:gs>
                  <a:gs pos="62015">
                    <a:srgbClr val="3D3E47"/>
                  </a:gs>
                  <a:gs pos="100000">
                    <a:srgbClr val="232323"/>
                  </a:gs>
                </a:gsLst>
                <a:lin ang="5400000" scaled="0"/>
              </a:gra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683" name="Rectangle"/>
              <p:cNvSpPr/>
              <p:nvPr/>
            </p:nvSpPr>
            <p:spPr>
              <a:xfrm>
                <a:off x="3600084" y="663103"/>
                <a:ext cx="1058850" cy="1249443"/>
              </a:xfrm>
              <a:prstGeom prst="rect">
                <a:avLst/>
              </a:prstGeom>
              <a:gradFill flip="none" rotWithShape="1">
                <a:gsLst>
                  <a:gs pos="0">
                    <a:srgbClr val="58596B"/>
                  </a:gs>
                  <a:gs pos="60569">
                    <a:srgbClr val="3D3E47"/>
                  </a:gs>
                  <a:gs pos="100000">
                    <a:srgbClr val="232323"/>
                  </a:gs>
                </a:gsLst>
                <a:lin ang="5400000" scaled="0"/>
              </a:gra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grpSp>
            <p:nvGrpSpPr>
              <p:cNvPr id="687" name="Group"/>
              <p:cNvGrpSpPr/>
              <p:nvPr/>
            </p:nvGrpSpPr>
            <p:grpSpPr>
              <a:xfrm>
                <a:off x="3663615" y="874873"/>
                <a:ext cx="952965" cy="508248"/>
                <a:chOff x="0" y="0"/>
                <a:chExt cx="952963" cy="508247"/>
              </a:xfrm>
            </p:grpSpPr>
            <p:sp>
              <p:nvSpPr>
                <p:cNvPr id="684" name="Rectangle"/>
                <p:cNvSpPr/>
                <p:nvPr/>
              </p:nvSpPr>
              <p:spPr>
                <a:xfrm>
                  <a:off x="0" y="0"/>
                  <a:ext cx="293220" cy="508248"/>
                </a:xfrm>
                <a:prstGeom prst="rect">
                  <a:avLst/>
                </a:prstGeom>
                <a:solidFill>
                  <a:srgbClr val="000000"/>
                </a:solidFill>
                <a:ln w="254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685" name="Rectangle"/>
                <p:cNvSpPr/>
                <p:nvPr/>
              </p:nvSpPr>
              <p:spPr>
                <a:xfrm>
                  <a:off x="329872" y="0"/>
                  <a:ext cx="293220" cy="508248"/>
                </a:xfrm>
                <a:prstGeom prst="rect">
                  <a:avLst/>
                </a:prstGeom>
                <a:solidFill>
                  <a:srgbClr val="000000"/>
                </a:solidFill>
                <a:ln w="254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686" name="Rectangle"/>
                <p:cNvSpPr/>
                <p:nvPr/>
              </p:nvSpPr>
              <p:spPr>
                <a:xfrm>
                  <a:off x="659744" y="0"/>
                  <a:ext cx="293220" cy="508248"/>
                </a:xfrm>
                <a:prstGeom prst="rect">
                  <a:avLst/>
                </a:prstGeom>
                <a:solidFill>
                  <a:srgbClr val="000000"/>
                </a:solidFill>
                <a:ln w="254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  <p:sp>
            <p:nvSpPr>
              <p:cNvPr id="688" name="Rectangle"/>
              <p:cNvSpPr/>
              <p:nvPr/>
            </p:nvSpPr>
            <p:spPr>
              <a:xfrm>
                <a:off x="1440034" y="1976076"/>
                <a:ext cx="338832" cy="614133"/>
              </a:xfrm>
              <a:prstGeom prst="rect">
                <a:avLst/>
              </a:prstGeom>
              <a:solidFill>
                <a:srgbClr val="000000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689" name="Shape"/>
              <p:cNvSpPr/>
              <p:nvPr/>
            </p:nvSpPr>
            <p:spPr>
              <a:xfrm>
                <a:off x="718941" y="0"/>
                <a:ext cx="572772" cy="6561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960" y="21431"/>
                    </a:moveTo>
                    <a:lnTo>
                      <a:pt x="0" y="290"/>
                    </a:lnTo>
                    <a:lnTo>
                      <a:pt x="21600" y="0"/>
                    </a:lnTo>
                    <a:lnTo>
                      <a:pt x="16902" y="21600"/>
                    </a:lnTo>
                    <a:lnTo>
                      <a:pt x="4960" y="21431"/>
                    </a:lnTo>
                    <a:close/>
                  </a:path>
                </a:pathLst>
              </a:custGeom>
              <a:gradFill flip="none" rotWithShape="1">
                <a:gsLst>
                  <a:gs pos="23158">
                    <a:srgbClr val="4D4956"/>
                  </a:gs>
                  <a:gs pos="42812">
                    <a:srgbClr val="38363C"/>
                  </a:gs>
                  <a:gs pos="100000">
                    <a:srgbClr val="232323"/>
                  </a:gs>
                </a:gsLst>
                <a:lin ang="0" scaled="0"/>
              </a:gra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200"/>
                </a:pPr>
                <a:endParaRPr/>
              </a:p>
            </p:txBody>
          </p:sp>
          <p:sp>
            <p:nvSpPr>
              <p:cNvPr id="690" name="Shape"/>
              <p:cNvSpPr/>
              <p:nvPr/>
            </p:nvSpPr>
            <p:spPr>
              <a:xfrm flipH="1">
                <a:off x="3506277" y="208191"/>
                <a:ext cx="1207089" cy="48707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68" y="0"/>
                    </a:moveTo>
                    <a:lnTo>
                      <a:pt x="0" y="20796"/>
                    </a:lnTo>
                    <a:lnTo>
                      <a:pt x="21600" y="21600"/>
                    </a:lnTo>
                    <a:lnTo>
                      <a:pt x="21600" y="10836"/>
                    </a:lnTo>
                    <a:lnTo>
                      <a:pt x="8652" y="560"/>
                    </a:lnTo>
                    <a:lnTo>
                      <a:pt x="68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4D4956"/>
                  </a:gs>
                  <a:gs pos="0">
                    <a:srgbClr val="38363C"/>
                  </a:gs>
                  <a:gs pos="100000">
                    <a:srgbClr val="232323"/>
                  </a:gs>
                </a:gsLst>
                <a:lin ang="0" scaled="0"/>
              </a:gra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200"/>
                </a:pPr>
                <a:endParaRPr/>
              </a:p>
            </p:txBody>
          </p:sp>
          <p:sp>
            <p:nvSpPr>
              <p:cNvPr id="691" name="Rectangle"/>
              <p:cNvSpPr/>
              <p:nvPr/>
            </p:nvSpPr>
            <p:spPr>
              <a:xfrm rot="16200000">
                <a:off x="2403586" y="461922"/>
                <a:ext cx="21178" cy="2350645"/>
              </a:xfrm>
              <a:prstGeom prst="rect">
                <a:avLst/>
              </a:prstGeom>
              <a:solidFill>
                <a:srgbClr val="60606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692" name="Rectangle"/>
              <p:cNvSpPr/>
              <p:nvPr/>
            </p:nvSpPr>
            <p:spPr>
              <a:xfrm rot="16200000">
                <a:off x="2583590" y="726634"/>
                <a:ext cx="21178" cy="1969460"/>
              </a:xfrm>
              <a:prstGeom prst="rect">
                <a:avLst/>
              </a:prstGeom>
              <a:solidFill>
                <a:srgbClr val="60606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693" name="Rectangle"/>
              <p:cNvSpPr/>
              <p:nvPr/>
            </p:nvSpPr>
            <p:spPr>
              <a:xfrm rot="2400000">
                <a:off x="1147266" y="1602235"/>
                <a:ext cx="21178" cy="296479"/>
              </a:xfrm>
              <a:prstGeom prst="rect">
                <a:avLst/>
              </a:prstGeom>
              <a:solidFill>
                <a:srgbClr val="60606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grpSp>
            <p:nvGrpSpPr>
              <p:cNvPr id="701" name="Group"/>
              <p:cNvGrpSpPr/>
              <p:nvPr/>
            </p:nvGrpSpPr>
            <p:grpSpPr>
              <a:xfrm>
                <a:off x="3684792" y="1849014"/>
                <a:ext cx="910611" cy="910610"/>
                <a:chOff x="0" y="0"/>
                <a:chExt cx="910609" cy="910609"/>
              </a:xfrm>
            </p:grpSpPr>
            <p:sp>
              <p:nvSpPr>
                <p:cNvPr id="694" name="Circle"/>
                <p:cNvSpPr/>
                <p:nvPr/>
              </p:nvSpPr>
              <p:spPr>
                <a:xfrm>
                  <a:off x="0" y="0"/>
                  <a:ext cx="910610" cy="910610"/>
                </a:xfrm>
                <a:prstGeom prst="ellipse">
                  <a:avLst/>
                </a:prstGeom>
                <a:solidFill>
                  <a:srgbClr val="232323"/>
                </a:solidFill>
                <a:ln w="254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grpSp>
              <p:nvGrpSpPr>
                <p:cNvPr id="699" name="Group"/>
                <p:cNvGrpSpPr/>
                <p:nvPr/>
              </p:nvGrpSpPr>
              <p:grpSpPr>
                <a:xfrm>
                  <a:off x="50375" y="41014"/>
                  <a:ext cx="821804" cy="821805"/>
                  <a:chOff x="6682" y="0"/>
                  <a:chExt cx="821803" cy="821803"/>
                </a:xfrm>
              </p:grpSpPr>
              <p:sp>
                <p:nvSpPr>
                  <p:cNvPr id="695" name="Line"/>
                  <p:cNvSpPr/>
                  <p:nvPr/>
                </p:nvSpPr>
                <p:spPr>
                  <a:xfrm>
                    <a:off x="116035" y="137615"/>
                    <a:ext cx="581104" cy="581104"/>
                  </a:xfrm>
                  <a:prstGeom prst="line">
                    <a:avLst/>
                  </a:prstGeom>
                  <a:noFill/>
                  <a:ln w="3810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696" name="Line"/>
                  <p:cNvSpPr/>
                  <p:nvPr/>
                </p:nvSpPr>
                <p:spPr>
                  <a:xfrm flipH="1">
                    <a:off x="104546" y="152780"/>
                    <a:ext cx="626077" cy="532345"/>
                  </a:xfrm>
                  <a:prstGeom prst="line">
                    <a:avLst/>
                  </a:prstGeom>
                  <a:noFill/>
                  <a:ln w="3810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697" name="Line"/>
                  <p:cNvSpPr/>
                  <p:nvPr/>
                </p:nvSpPr>
                <p:spPr>
                  <a:xfrm flipV="1">
                    <a:off x="6682" y="418952"/>
                    <a:ext cx="821805" cy="1"/>
                  </a:xfrm>
                  <a:prstGeom prst="line">
                    <a:avLst/>
                  </a:prstGeom>
                  <a:noFill/>
                  <a:ln w="3810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698" name="Line"/>
                  <p:cNvSpPr/>
                  <p:nvPr/>
                </p:nvSpPr>
                <p:spPr>
                  <a:xfrm flipH="1" flipV="1">
                    <a:off x="409563" y="-1"/>
                    <a:ext cx="1" cy="821805"/>
                  </a:xfrm>
                  <a:prstGeom prst="line">
                    <a:avLst/>
                  </a:prstGeom>
                  <a:noFill/>
                  <a:ln w="3810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</p:grpSp>
            <p:sp>
              <p:nvSpPr>
                <p:cNvPr id="700" name="Circle"/>
                <p:cNvSpPr/>
                <p:nvPr/>
              </p:nvSpPr>
              <p:spPr>
                <a:xfrm>
                  <a:off x="317654" y="338831"/>
                  <a:ext cx="254125" cy="254125"/>
                </a:xfrm>
                <a:prstGeom prst="ellipse">
                  <a:avLst/>
                </a:prstGeom>
                <a:solidFill>
                  <a:srgbClr val="232323"/>
                </a:solidFill>
                <a:ln w="127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  <p:grpSp>
            <p:nvGrpSpPr>
              <p:cNvPr id="709" name="Group"/>
              <p:cNvGrpSpPr/>
              <p:nvPr/>
            </p:nvGrpSpPr>
            <p:grpSpPr>
              <a:xfrm>
                <a:off x="2753006" y="1849014"/>
                <a:ext cx="910610" cy="910610"/>
                <a:chOff x="0" y="0"/>
                <a:chExt cx="910609" cy="910609"/>
              </a:xfrm>
            </p:grpSpPr>
            <p:sp>
              <p:nvSpPr>
                <p:cNvPr id="702" name="Circle"/>
                <p:cNvSpPr/>
                <p:nvPr/>
              </p:nvSpPr>
              <p:spPr>
                <a:xfrm>
                  <a:off x="0" y="0"/>
                  <a:ext cx="910610" cy="910610"/>
                </a:xfrm>
                <a:prstGeom prst="ellipse">
                  <a:avLst/>
                </a:prstGeom>
                <a:solidFill>
                  <a:srgbClr val="232323"/>
                </a:solidFill>
                <a:ln w="254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grpSp>
              <p:nvGrpSpPr>
                <p:cNvPr id="707" name="Group"/>
                <p:cNvGrpSpPr/>
                <p:nvPr/>
              </p:nvGrpSpPr>
              <p:grpSpPr>
                <a:xfrm>
                  <a:off x="50375" y="41014"/>
                  <a:ext cx="821804" cy="821805"/>
                  <a:chOff x="6682" y="0"/>
                  <a:chExt cx="821803" cy="821803"/>
                </a:xfrm>
              </p:grpSpPr>
              <p:sp>
                <p:nvSpPr>
                  <p:cNvPr id="703" name="Line"/>
                  <p:cNvSpPr/>
                  <p:nvPr/>
                </p:nvSpPr>
                <p:spPr>
                  <a:xfrm>
                    <a:off x="116035" y="137615"/>
                    <a:ext cx="581104" cy="581104"/>
                  </a:xfrm>
                  <a:prstGeom prst="line">
                    <a:avLst/>
                  </a:prstGeom>
                  <a:noFill/>
                  <a:ln w="3810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704" name="Line"/>
                  <p:cNvSpPr/>
                  <p:nvPr/>
                </p:nvSpPr>
                <p:spPr>
                  <a:xfrm flipH="1">
                    <a:off x="104546" y="152780"/>
                    <a:ext cx="626077" cy="532345"/>
                  </a:xfrm>
                  <a:prstGeom prst="line">
                    <a:avLst/>
                  </a:prstGeom>
                  <a:noFill/>
                  <a:ln w="3810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705" name="Line"/>
                  <p:cNvSpPr/>
                  <p:nvPr/>
                </p:nvSpPr>
                <p:spPr>
                  <a:xfrm flipV="1">
                    <a:off x="6682" y="418952"/>
                    <a:ext cx="821805" cy="1"/>
                  </a:xfrm>
                  <a:prstGeom prst="line">
                    <a:avLst/>
                  </a:prstGeom>
                  <a:noFill/>
                  <a:ln w="3810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706" name="Line"/>
                  <p:cNvSpPr/>
                  <p:nvPr/>
                </p:nvSpPr>
                <p:spPr>
                  <a:xfrm flipH="1" flipV="1">
                    <a:off x="409563" y="-1"/>
                    <a:ext cx="1" cy="821805"/>
                  </a:xfrm>
                  <a:prstGeom prst="line">
                    <a:avLst/>
                  </a:prstGeom>
                  <a:noFill/>
                  <a:ln w="3810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</p:grpSp>
            <p:sp>
              <p:nvSpPr>
                <p:cNvPr id="708" name="Circle"/>
                <p:cNvSpPr/>
                <p:nvPr/>
              </p:nvSpPr>
              <p:spPr>
                <a:xfrm>
                  <a:off x="317654" y="338831"/>
                  <a:ext cx="254125" cy="254125"/>
                </a:xfrm>
                <a:prstGeom prst="ellipse">
                  <a:avLst/>
                </a:prstGeom>
                <a:solidFill>
                  <a:srgbClr val="232323"/>
                </a:solidFill>
                <a:ln w="127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  <p:grpSp>
            <p:nvGrpSpPr>
              <p:cNvPr id="717" name="Group"/>
              <p:cNvGrpSpPr/>
              <p:nvPr/>
            </p:nvGrpSpPr>
            <p:grpSpPr>
              <a:xfrm>
                <a:off x="1821219" y="1849014"/>
                <a:ext cx="910611" cy="910610"/>
                <a:chOff x="0" y="0"/>
                <a:chExt cx="910609" cy="910609"/>
              </a:xfrm>
            </p:grpSpPr>
            <p:sp>
              <p:nvSpPr>
                <p:cNvPr id="710" name="Circle"/>
                <p:cNvSpPr/>
                <p:nvPr/>
              </p:nvSpPr>
              <p:spPr>
                <a:xfrm>
                  <a:off x="0" y="0"/>
                  <a:ext cx="910610" cy="910610"/>
                </a:xfrm>
                <a:prstGeom prst="ellipse">
                  <a:avLst/>
                </a:prstGeom>
                <a:solidFill>
                  <a:srgbClr val="232323"/>
                </a:solidFill>
                <a:ln w="254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grpSp>
              <p:nvGrpSpPr>
                <p:cNvPr id="715" name="Group"/>
                <p:cNvGrpSpPr/>
                <p:nvPr/>
              </p:nvGrpSpPr>
              <p:grpSpPr>
                <a:xfrm>
                  <a:off x="50375" y="41014"/>
                  <a:ext cx="821804" cy="821805"/>
                  <a:chOff x="6682" y="0"/>
                  <a:chExt cx="821803" cy="821803"/>
                </a:xfrm>
              </p:grpSpPr>
              <p:sp>
                <p:nvSpPr>
                  <p:cNvPr id="711" name="Line"/>
                  <p:cNvSpPr/>
                  <p:nvPr/>
                </p:nvSpPr>
                <p:spPr>
                  <a:xfrm>
                    <a:off x="116035" y="137615"/>
                    <a:ext cx="581104" cy="581104"/>
                  </a:xfrm>
                  <a:prstGeom prst="line">
                    <a:avLst/>
                  </a:prstGeom>
                  <a:noFill/>
                  <a:ln w="3810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712" name="Line"/>
                  <p:cNvSpPr/>
                  <p:nvPr/>
                </p:nvSpPr>
                <p:spPr>
                  <a:xfrm flipH="1">
                    <a:off x="104546" y="152780"/>
                    <a:ext cx="626077" cy="532345"/>
                  </a:xfrm>
                  <a:prstGeom prst="line">
                    <a:avLst/>
                  </a:prstGeom>
                  <a:noFill/>
                  <a:ln w="3810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713" name="Line"/>
                  <p:cNvSpPr/>
                  <p:nvPr/>
                </p:nvSpPr>
                <p:spPr>
                  <a:xfrm flipV="1">
                    <a:off x="6682" y="418952"/>
                    <a:ext cx="821805" cy="1"/>
                  </a:xfrm>
                  <a:prstGeom prst="line">
                    <a:avLst/>
                  </a:prstGeom>
                  <a:noFill/>
                  <a:ln w="3810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714" name="Line"/>
                  <p:cNvSpPr/>
                  <p:nvPr/>
                </p:nvSpPr>
                <p:spPr>
                  <a:xfrm flipH="1" flipV="1">
                    <a:off x="409563" y="-1"/>
                    <a:ext cx="1" cy="821805"/>
                  </a:xfrm>
                  <a:prstGeom prst="line">
                    <a:avLst/>
                  </a:prstGeom>
                  <a:noFill/>
                  <a:ln w="3810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</p:grpSp>
            <p:sp>
              <p:nvSpPr>
                <p:cNvPr id="716" name="Circle"/>
                <p:cNvSpPr/>
                <p:nvPr/>
              </p:nvSpPr>
              <p:spPr>
                <a:xfrm>
                  <a:off x="317654" y="338831"/>
                  <a:ext cx="254125" cy="254125"/>
                </a:xfrm>
                <a:prstGeom prst="ellipse">
                  <a:avLst/>
                </a:prstGeom>
                <a:solidFill>
                  <a:srgbClr val="232323"/>
                </a:solidFill>
                <a:ln w="127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  <p:grpSp>
            <p:nvGrpSpPr>
              <p:cNvPr id="724" name="Group"/>
              <p:cNvGrpSpPr/>
              <p:nvPr/>
            </p:nvGrpSpPr>
            <p:grpSpPr>
              <a:xfrm>
                <a:off x="804724" y="2145491"/>
                <a:ext cx="592956" cy="592956"/>
                <a:chOff x="0" y="0"/>
                <a:chExt cx="592954" cy="592954"/>
              </a:xfrm>
            </p:grpSpPr>
            <p:sp>
              <p:nvSpPr>
                <p:cNvPr id="718" name="Circle"/>
                <p:cNvSpPr/>
                <p:nvPr/>
              </p:nvSpPr>
              <p:spPr>
                <a:xfrm>
                  <a:off x="0" y="0"/>
                  <a:ext cx="592955" cy="592955"/>
                </a:xfrm>
                <a:prstGeom prst="ellipse">
                  <a:avLst/>
                </a:prstGeom>
                <a:solidFill>
                  <a:srgbClr val="232323"/>
                </a:solidFill>
                <a:ln w="254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719" name="Line"/>
                <p:cNvSpPr/>
                <p:nvPr/>
              </p:nvSpPr>
              <p:spPr>
                <a:xfrm flipV="1">
                  <a:off x="32802" y="299513"/>
                  <a:ext cx="535130" cy="1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720" name="Line"/>
                <p:cNvSpPr/>
                <p:nvPr/>
              </p:nvSpPr>
              <p:spPr>
                <a:xfrm flipH="1" flipV="1">
                  <a:off x="295143" y="26707"/>
                  <a:ext cx="1" cy="535128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721" name="Line"/>
                <p:cNvSpPr/>
                <p:nvPr/>
              </p:nvSpPr>
              <p:spPr>
                <a:xfrm>
                  <a:off x="104008" y="116317"/>
                  <a:ext cx="378393" cy="37839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722" name="Line"/>
                <p:cNvSpPr/>
                <p:nvPr/>
              </p:nvSpPr>
              <p:spPr>
                <a:xfrm flipH="1">
                  <a:off x="96527" y="126191"/>
                  <a:ext cx="407678" cy="34664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723" name="Circle"/>
                <p:cNvSpPr/>
                <p:nvPr/>
              </p:nvSpPr>
              <p:spPr>
                <a:xfrm>
                  <a:off x="206844" y="220634"/>
                  <a:ext cx="165477" cy="165477"/>
                </a:xfrm>
                <a:prstGeom prst="ellipse">
                  <a:avLst/>
                </a:prstGeom>
                <a:solidFill>
                  <a:srgbClr val="232323"/>
                </a:solidFill>
                <a:ln w="127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  <p:sp>
            <p:nvSpPr>
              <p:cNvPr id="725" name="Rectangle"/>
              <p:cNvSpPr/>
              <p:nvPr/>
            </p:nvSpPr>
            <p:spPr>
              <a:xfrm rot="2400000">
                <a:off x="1538890" y="1682809"/>
                <a:ext cx="21178" cy="211771"/>
              </a:xfrm>
              <a:prstGeom prst="rect">
                <a:avLst/>
              </a:prstGeom>
              <a:solidFill>
                <a:srgbClr val="60606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  <p:sp>
          <p:nvSpPr>
            <p:cNvPr id="727" name="Rectangle"/>
            <p:cNvSpPr/>
            <p:nvPr/>
          </p:nvSpPr>
          <p:spPr>
            <a:xfrm>
              <a:off x="4849526" y="966574"/>
              <a:ext cx="3917740" cy="2117698"/>
            </a:xfrm>
            <a:prstGeom prst="rect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28" name="c(8, 9)"/>
            <p:cNvSpPr txBox="1"/>
            <p:nvPr/>
          </p:nvSpPr>
          <p:spPr>
            <a:xfrm>
              <a:off x="5167181" y="1493669"/>
              <a:ext cx="3303608" cy="10635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5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c(8, 9)</a:t>
              </a:r>
            </a:p>
          </p:txBody>
        </p:sp>
        <p:grpSp>
          <p:nvGrpSpPr>
            <p:cNvPr id="759" name="Group"/>
            <p:cNvGrpSpPr/>
            <p:nvPr/>
          </p:nvGrpSpPr>
          <p:grpSpPr>
            <a:xfrm>
              <a:off x="5103650" y="2703086"/>
              <a:ext cx="3451847" cy="592956"/>
              <a:chOff x="0" y="0"/>
              <a:chExt cx="3451845" cy="592954"/>
            </a:xfrm>
          </p:grpSpPr>
          <p:grpSp>
            <p:nvGrpSpPr>
              <p:cNvPr id="743" name="Group"/>
              <p:cNvGrpSpPr/>
              <p:nvPr/>
            </p:nvGrpSpPr>
            <p:grpSpPr>
              <a:xfrm>
                <a:off x="0" y="0"/>
                <a:ext cx="1207088" cy="592955"/>
                <a:chOff x="0" y="0"/>
                <a:chExt cx="1207087" cy="592954"/>
              </a:xfrm>
            </p:grpSpPr>
            <p:grpSp>
              <p:nvGrpSpPr>
                <p:cNvPr id="735" name="Group"/>
                <p:cNvGrpSpPr/>
                <p:nvPr/>
              </p:nvGrpSpPr>
              <p:grpSpPr>
                <a:xfrm>
                  <a:off x="0" y="0"/>
                  <a:ext cx="592955" cy="592955"/>
                  <a:chOff x="0" y="0"/>
                  <a:chExt cx="592954" cy="592954"/>
                </a:xfrm>
              </p:grpSpPr>
              <p:sp>
                <p:nvSpPr>
                  <p:cNvPr id="729" name="Circle"/>
                  <p:cNvSpPr/>
                  <p:nvPr/>
                </p:nvSpPr>
                <p:spPr>
                  <a:xfrm>
                    <a:off x="0" y="0"/>
                    <a:ext cx="592955" cy="592955"/>
                  </a:xfrm>
                  <a:prstGeom prst="ellipse">
                    <a:avLst/>
                  </a:prstGeom>
                  <a:solidFill>
                    <a:srgbClr val="232323"/>
                  </a:solidFill>
                  <a:ln w="25400" cap="flat">
                    <a:solidFill>
                      <a:srgbClr val="60606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40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  <p:sp>
                <p:nvSpPr>
                  <p:cNvPr id="730" name="Line"/>
                  <p:cNvSpPr/>
                  <p:nvPr/>
                </p:nvSpPr>
                <p:spPr>
                  <a:xfrm flipV="1">
                    <a:off x="32802" y="299513"/>
                    <a:ext cx="535130" cy="1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731" name="Line"/>
                  <p:cNvSpPr/>
                  <p:nvPr/>
                </p:nvSpPr>
                <p:spPr>
                  <a:xfrm flipH="1" flipV="1">
                    <a:off x="295143" y="26707"/>
                    <a:ext cx="1" cy="535128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732" name="Line"/>
                  <p:cNvSpPr/>
                  <p:nvPr/>
                </p:nvSpPr>
                <p:spPr>
                  <a:xfrm>
                    <a:off x="104008" y="116317"/>
                    <a:ext cx="378393" cy="378393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733" name="Line"/>
                  <p:cNvSpPr/>
                  <p:nvPr/>
                </p:nvSpPr>
                <p:spPr>
                  <a:xfrm flipH="1">
                    <a:off x="96527" y="126191"/>
                    <a:ext cx="407678" cy="346643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734" name="Circle"/>
                  <p:cNvSpPr/>
                  <p:nvPr/>
                </p:nvSpPr>
                <p:spPr>
                  <a:xfrm>
                    <a:off x="206844" y="220634"/>
                    <a:ext cx="165477" cy="165477"/>
                  </a:xfrm>
                  <a:prstGeom prst="ellipse">
                    <a:avLst/>
                  </a:prstGeom>
                  <a:solidFill>
                    <a:srgbClr val="232323"/>
                  </a:solidFill>
                  <a:ln w="12700" cap="flat">
                    <a:solidFill>
                      <a:srgbClr val="60606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40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</p:grpSp>
            <p:grpSp>
              <p:nvGrpSpPr>
                <p:cNvPr id="742" name="Group"/>
                <p:cNvGrpSpPr/>
                <p:nvPr/>
              </p:nvGrpSpPr>
              <p:grpSpPr>
                <a:xfrm>
                  <a:off x="614132" y="0"/>
                  <a:ext cx="592956" cy="592955"/>
                  <a:chOff x="0" y="0"/>
                  <a:chExt cx="592954" cy="592954"/>
                </a:xfrm>
              </p:grpSpPr>
              <p:sp>
                <p:nvSpPr>
                  <p:cNvPr id="736" name="Circle"/>
                  <p:cNvSpPr/>
                  <p:nvPr/>
                </p:nvSpPr>
                <p:spPr>
                  <a:xfrm>
                    <a:off x="0" y="0"/>
                    <a:ext cx="592955" cy="592955"/>
                  </a:xfrm>
                  <a:prstGeom prst="ellipse">
                    <a:avLst/>
                  </a:prstGeom>
                  <a:solidFill>
                    <a:srgbClr val="232323"/>
                  </a:solidFill>
                  <a:ln w="25400" cap="flat">
                    <a:solidFill>
                      <a:srgbClr val="60606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40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  <p:sp>
                <p:nvSpPr>
                  <p:cNvPr id="737" name="Line"/>
                  <p:cNvSpPr/>
                  <p:nvPr/>
                </p:nvSpPr>
                <p:spPr>
                  <a:xfrm flipV="1">
                    <a:off x="32802" y="299513"/>
                    <a:ext cx="535130" cy="1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738" name="Line"/>
                  <p:cNvSpPr/>
                  <p:nvPr/>
                </p:nvSpPr>
                <p:spPr>
                  <a:xfrm flipH="1" flipV="1">
                    <a:off x="295143" y="26707"/>
                    <a:ext cx="1" cy="535128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739" name="Line"/>
                  <p:cNvSpPr/>
                  <p:nvPr/>
                </p:nvSpPr>
                <p:spPr>
                  <a:xfrm>
                    <a:off x="104008" y="116317"/>
                    <a:ext cx="378393" cy="378393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740" name="Line"/>
                  <p:cNvSpPr/>
                  <p:nvPr/>
                </p:nvSpPr>
                <p:spPr>
                  <a:xfrm flipH="1">
                    <a:off x="96527" y="126191"/>
                    <a:ext cx="407678" cy="346643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741" name="Circle"/>
                  <p:cNvSpPr/>
                  <p:nvPr/>
                </p:nvSpPr>
                <p:spPr>
                  <a:xfrm>
                    <a:off x="206844" y="220634"/>
                    <a:ext cx="165477" cy="165477"/>
                  </a:xfrm>
                  <a:prstGeom prst="ellipse">
                    <a:avLst/>
                  </a:prstGeom>
                  <a:solidFill>
                    <a:srgbClr val="232323"/>
                  </a:solidFill>
                  <a:ln w="12700" cap="flat">
                    <a:solidFill>
                      <a:srgbClr val="60606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40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</p:grpSp>
          </p:grpSp>
          <p:grpSp>
            <p:nvGrpSpPr>
              <p:cNvPr id="758" name="Group"/>
              <p:cNvGrpSpPr/>
              <p:nvPr/>
            </p:nvGrpSpPr>
            <p:grpSpPr>
              <a:xfrm>
                <a:off x="2244758" y="0"/>
                <a:ext cx="1207088" cy="592955"/>
                <a:chOff x="0" y="0"/>
                <a:chExt cx="1207087" cy="592954"/>
              </a:xfrm>
            </p:grpSpPr>
            <p:grpSp>
              <p:nvGrpSpPr>
                <p:cNvPr id="750" name="Group"/>
                <p:cNvGrpSpPr/>
                <p:nvPr/>
              </p:nvGrpSpPr>
              <p:grpSpPr>
                <a:xfrm>
                  <a:off x="0" y="0"/>
                  <a:ext cx="592955" cy="592955"/>
                  <a:chOff x="0" y="0"/>
                  <a:chExt cx="592954" cy="592954"/>
                </a:xfrm>
              </p:grpSpPr>
              <p:sp>
                <p:nvSpPr>
                  <p:cNvPr id="744" name="Circle"/>
                  <p:cNvSpPr/>
                  <p:nvPr/>
                </p:nvSpPr>
                <p:spPr>
                  <a:xfrm>
                    <a:off x="0" y="0"/>
                    <a:ext cx="592955" cy="592955"/>
                  </a:xfrm>
                  <a:prstGeom prst="ellipse">
                    <a:avLst/>
                  </a:prstGeom>
                  <a:solidFill>
                    <a:srgbClr val="232323"/>
                  </a:solidFill>
                  <a:ln w="25400" cap="flat">
                    <a:solidFill>
                      <a:srgbClr val="60606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40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  <p:sp>
                <p:nvSpPr>
                  <p:cNvPr id="745" name="Line"/>
                  <p:cNvSpPr/>
                  <p:nvPr/>
                </p:nvSpPr>
                <p:spPr>
                  <a:xfrm flipV="1">
                    <a:off x="32802" y="299513"/>
                    <a:ext cx="535130" cy="1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746" name="Line"/>
                  <p:cNvSpPr/>
                  <p:nvPr/>
                </p:nvSpPr>
                <p:spPr>
                  <a:xfrm flipH="1" flipV="1">
                    <a:off x="295143" y="26707"/>
                    <a:ext cx="1" cy="535128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747" name="Line"/>
                  <p:cNvSpPr/>
                  <p:nvPr/>
                </p:nvSpPr>
                <p:spPr>
                  <a:xfrm>
                    <a:off x="104008" y="116317"/>
                    <a:ext cx="378393" cy="378393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748" name="Line"/>
                  <p:cNvSpPr/>
                  <p:nvPr/>
                </p:nvSpPr>
                <p:spPr>
                  <a:xfrm flipH="1">
                    <a:off x="96527" y="126191"/>
                    <a:ext cx="407678" cy="346643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749" name="Circle"/>
                  <p:cNvSpPr/>
                  <p:nvPr/>
                </p:nvSpPr>
                <p:spPr>
                  <a:xfrm>
                    <a:off x="206844" y="220634"/>
                    <a:ext cx="165477" cy="165477"/>
                  </a:xfrm>
                  <a:prstGeom prst="ellipse">
                    <a:avLst/>
                  </a:prstGeom>
                  <a:solidFill>
                    <a:srgbClr val="232323"/>
                  </a:solidFill>
                  <a:ln w="12700" cap="flat">
                    <a:solidFill>
                      <a:srgbClr val="60606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40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</p:grpSp>
            <p:grpSp>
              <p:nvGrpSpPr>
                <p:cNvPr id="757" name="Group"/>
                <p:cNvGrpSpPr/>
                <p:nvPr/>
              </p:nvGrpSpPr>
              <p:grpSpPr>
                <a:xfrm>
                  <a:off x="614132" y="0"/>
                  <a:ext cx="592956" cy="592955"/>
                  <a:chOff x="0" y="0"/>
                  <a:chExt cx="592954" cy="592954"/>
                </a:xfrm>
              </p:grpSpPr>
              <p:sp>
                <p:nvSpPr>
                  <p:cNvPr id="751" name="Circle"/>
                  <p:cNvSpPr/>
                  <p:nvPr/>
                </p:nvSpPr>
                <p:spPr>
                  <a:xfrm>
                    <a:off x="0" y="0"/>
                    <a:ext cx="592955" cy="592955"/>
                  </a:xfrm>
                  <a:prstGeom prst="ellipse">
                    <a:avLst/>
                  </a:prstGeom>
                  <a:solidFill>
                    <a:srgbClr val="232323"/>
                  </a:solidFill>
                  <a:ln w="25400" cap="flat">
                    <a:solidFill>
                      <a:srgbClr val="60606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40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  <p:sp>
                <p:nvSpPr>
                  <p:cNvPr id="752" name="Line"/>
                  <p:cNvSpPr/>
                  <p:nvPr/>
                </p:nvSpPr>
                <p:spPr>
                  <a:xfrm flipV="1">
                    <a:off x="32802" y="299513"/>
                    <a:ext cx="535130" cy="1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753" name="Line"/>
                  <p:cNvSpPr/>
                  <p:nvPr/>
                </p:nvSpPr>
                <p:spPr>
                  <a:xfrm flipH="1" flipV="1">
                    <a:off x="295143" y="26707"/>
                    <a:ext cx="1" cy="535128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754" name="Line"/>
                  <p:cNvSpPr/>
                  <p:nvPr/>
                </p:nvSpPr>
                <p:spPr>
                  <a:xfrm>
                    <a:off x="104008" y="116317"/>
                    <a:ext cx="378393" cy="378393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755" name="Line"/>
                  <p:cNvSpPr/>
                  <p:nvPr/>
                </p:nvSpPr>
                <p:spPr>
                  <a:xfrm flipH="1">
                    <a:off x="96527" y="126191"/>
                    <a:ext cx="407678" cy="346643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756" name="Circle"/>
                  <p:cNvSpPr/>
                  <p:nvPr/>
                </p:nvSpPr>
                <p:spPr>
                  <a:xfrm>
                    <a:off x="206844" y="220634"/>
                    <a:ext cx="165477" cy="165477"/>
                  </a:xfrm>
                  <a:prstGeom prst="ellipse">
                    <a:avLst/>
                  </a:prstGeom>
                  <a:solidFill>
                    <a:srgbClr val="232323"/>
                  </a:solidFill>
                  <a:ln w="12700" cap="flat">
                    <a:solidFill>
                      <a:srgbClr val="60606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40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</p:grpSp>
          </p:grpSp>
        </p:grpSp>
        <p:sp>
          <p:nvSpPr>
            <p:cNvPr id="760" name="num"/>
            <p:cNvSpPr txBox="1"/>
            <p:nvPr/>
          </p:nvSpPr>
          <p:spPr>
            <a:xfrm>
              <a:off x="5156592" y="0"/>
              <a:ext cx="3303608" cy="10635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5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num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78745150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Rectangle"/>
          <p:cNvSpPr/>
          <p:nvPr/>
        </p:nvSpPr>
        <p:spPr>
          <a:xfrm>
            <a:off x="1014986" y="8485193"/>
            <a:ext cx="5630633" cy="122041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64" name="Rectangle"/>
          <p:cNvSpPr/>
          <p:nvPr/>
        </p:nvSpPr>
        <p:spPr>
          <a:xfrm>
            <a:off x="1014986" y="5983497"/>
            <a:ext cx="5630633" cy="122041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grpSp>
        <p:nvGrpSpPr>
          <p:cNvPr id="818" name="Group"/>
          <p:cNvGrpSpPr/>
          <p:nvPr/>
        </p:nvGrpSpPr>
        <p:grpSpPr>
          <a:xfrm>
            <a:off x="1473619" y="669453"/>
            <a:ext cx="4713366" cy="2759625"/>
            <a:chOff x="0" y="0"/>
            <a:chExt cx="4713365" cy="2759623"/>
          </a:xfrm>
        </p:grpSpPr>
        <p:sp>
          <p:nvSpPr>
            <p:cNvPr id="765" name="Rectangle"/>
            <p:cNvSpPr/>
            <p:nvPr/>
          </p:nvSpPr>
          <p:spPr>
            <a:xfrm>
              <a:off x="1461210" y="557219"/>
              <a:ext cx="317656" cy="381186"/>
            </a:xfrm>
            <a:prstGeom prst="rect">
              <a:avLst/>
            </a:prstGeom>
            <a:gradFill flip="none" rotWithShape="1">
              <a:gsLst>
                <a:gs pos="23158">
                  <a:srgbClr val="4D4956"/>
                </a:gs>
                <a:gs pos="42812">
                  <a:srgbClr val="38363C"/>
                </a:gs>
                <a:gs pos="100000">
                  <a:srgbClr val="232323"/>
                </a:gs>
              </a:gsLst>
              <a:lin ang="0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66" name="Rectangle"/>
            <p:cNvSpPr/>
            <p:nvPr/>
          </p:nvSpPr>
          <p:spPr>
            <a:xfrm>
              <a:off x="1927104" y="578395"/>
              <a:ext cx="317655" cy="381187"/>
            </a:xfrm>
            <a:prstGeom prst="rect">
              <a:avLst/>
            </a:prstGeom>
            <a:gradFill flip="none" rotWithShape="1">
              <a:gsLst>
                <a:gs pos="23158">
                  <a:srgbClr val="4D4956"/>
                </a:gs>
                <a:gs pos="42812">
                  <a:srgbClr val="38363C"/>
                </a:gs>
                <a:gs pos="100000">
                  <a:srgbClr val="232323"/>
                </a:gs>
              </a:gsLst>
              <a:lin ang="0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67" name="Rectangle"/>
            <p:cNvSpPr/>
            <p:nvPr/>
          </p:nvSpPr>
          <p:spPr>
            <a:xfrm>
              <a:off x="2922421" y="366626"/>
              <a:ext cx="42355" cy="783549"/>
            </a:xfrm>
            <a:prstGeom prst="rect">
              <a:avLst/>
            </a:prstGeom>
            <a:gradFill flip="none" rotWithShape="1">
              <a:gsLst>
                <a:gs pos="23158">
                  <a:srgbClr val="4D4956"/>
                </a:gs>
                <a:gs pos="42812">
                  <a:srgbClr val="38363C"/>
                </a:gs>
                <a:gs pos="100000">
                  <a:srgbClr val="232323"/>
                </a:gs>
              </a:gsLst>
              <a:lin ang="0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68" name="Rectangle"/>
            <p:cNvSpPr/>
            <p:nvPr/>
          </p:nvSpPr>
          <p:spPr>
            <a:xfrm>
              <a:off x="889432" y="557219"/>
              <a:ext cx="232948" cy="465894"/>
            </a:xfrm>
            <a:prstGeom prst="rect">
              <a:avLst/>
            </a:prstGeom>
            <a:gradFill flip="none" rotWithShape="1">
              <a:gsLst>
                <a:gs pos="23158">
                  <a:srgbClr val="4D4956"/>
                </a:gs>
                <a:gs pos="42812">
                  <a:srgbClr val="38363C"/>
                </a:gs>
                <a:gs pos="100000">
                  <a:srgbClr val="232323"/>
                </a:gs>
              </a:gsLst>
              <a:lin ang="0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69" name="Shape"/>
            <p:cNvSpPr/>
            <p:nvPr/>
          </p:nvSpPr>
          <p:spPr>
            <a:xfrm>
              <a:off x="450796" y="1076013"/>
              <a:ext cx="161351" cy="2542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39"/>
                  </a:lnTo>
                  <a:lnTo>
                    <a:pt x="0" y="5973"/>
                  </a:lnTo>
                  <a:lnTo>
                    <a:pt x="3815" y="12458"/>
                  </a:lnTo>
                  <a:lnTo>
                    <a:pt x="9053" y="17577"/>
                  </a:lnTo>
                  <a:lnTo>
                    <a:pt x="20260" y="21600"/>
                  </a:lnTo>
                  <a:lnTo>
                    <a:pt x="21600" y="0"/>
                  </a:lnTo>
                  <a:close/>
                </a:path>
              </a:pathLst>
            </a:custGeom>
            <a:gradFill flip="none" rotWithShape="1">
              <a:gsLst>
                <a:gs pos="23158">
                  <a:srgbClr val="4D4956"/>
                </a:gs>
                <a:gs pos="42812">
                  <a:srgbClr val="38363C"/>
                </a:gs>
                <a:gs pos="100000">
                  <a:srgbClr val="232323"/>
                </a:gs>
              </a:gsLst>
              <a:lin ang="5759999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200"/>
              </a:pPr>
              <a:endParaRPr/>
            </a:p>
          </p:txBody>
        </p:sp>
        <p:sp>
          <p:nvSpPr>
            <p:cNvPr id="770" name="Rectangle"/>
            <p:cNvSpPr/>
            <p:nvPr/>
          </p:nvSpPr>
          <p:spPr>
            <a:xfrm>
              <a:off x="571778" y="980758"/>
              <a:ext cx="211770" cy="825903"/>
            </a:xfrm>
            <a:prstGeom prst="rect">
              <a:avLst/>
            </a:prstGeom>
            <a:gradFill flip="none" rotWithShape="1">
              <a:gsLst>
                <a:gs pos="24759">
                  <a:srgbClr val="58596B"/>
                </a:gs>
                <a:gs pos="70331">
                  <a:srgbClr val="3D3E47"/>
                </a:gs>
                <a:gs pos="100000">
                  <a:srgbClr val="232323"/>
                </a:gs>
              </a:gsLst>
              <a:lin ang="5400000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71" name="Rectangle"/>
            <p:cNvSpPr/>
            <p:nvPr/>
          </p:nvSpPr>
          <p:spPr>
            <a:xfrm>
              <a:off x="720017" y="1806660"/>
              <a:ext cx="3896563" cy="614133"/>
            </a:xfrm>
            <a:prstGeom prst="rect">
              <a:avLst/>
            </a:prstGeom>
            <a:solidFill>
              <a:srgbClr val="000000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72" name="Rectangle"/>
            <p:cNvSpPr/>
            <p:nvPr/>
          </p:nvSpPr>
          <p:spPr>
            <a:xfrm>
              <a:off x="656486" y="874873"/>
              <a:ext cx="3917740" cy="1016496"/>
            </a:xfrm>
            <a:prstGeom prst="rect">
              <a:avLst/>
            </a:prstGeom>
            <a:gradFill flip="none" rotWithShape="1">
              <a:gsLst>
                <a:gs pos="24759">
                  <a:srgbClr val="58596B"/>
                </a:gs>
                <a:gs pos="70331">
                  <a:srgbClr val="3D3E47"/>
                </a:gs>
                <a:gs pos="100000">
                  <a:srgbClr val="232323"/>
                </a:gs>
              </a:gsLst>
              <a:lin ang="5400000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73" name="Triangle"/>
            <p:cNvSpPr/>
            <p:nvPr/>
          </p:nvSpPr>
          <p:spPr>
            <a:xfrm flipH="1">
              <a:off x="-1" y="1933722"/>
              <a:ext cx="741195" cy="6353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74" name="Rectangle"/>
            <p:cNvSpPr/>
            <p:nvPr/>
          </p:nvSpPr>
          <p:spPr>
            <a:xfrm>
              <a:off x="2858891" y="811342"/>
              <a:ext cx="910610" cy="1122381"/>
            </a:xfrm>
            <a:prstGeom prst="rect">
              <a:avLst/>
            </a:prstGeom>
            <a:gradFill flip="none" rotWithShape="1">
              <a:gsLst>
                <a:gs pos="3667">
                  <a:srgbClr val="58596B"/>
                </a:gs>
                <a:gs pos="62015">
                  <a:srgbClr val="3D3E47"/>
                </a:gs>
                <a:gs pos="100000">
                  <a:srgbClr val="232323"/>
                </a:gs>
              </a:gsLst>
              <a:lin ang="5400000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75" name="Rectangle"/>
            <p:cNvSpPr/>
            <p:nvPr/>
          </p:nvSpPr>
          <p:spPr>
            <a:xfrm>
              <a:off x="3600084" y="663103"/>
              <a:ext cx="1058850" cy="1249443"/>
            </a:xfrm>
            <a:prstGeom prst="rect">
              <a:avLst/>
            </a:prstGeom>
            <a:gradFill flip="none" rotWithShape="1">
              <a:gsLst>
                <a:gs pos="0">
                  <a:srgbClr val="58596B"/>
                </a:gs>
                <a:gs pos="60569">
                  <a:srgbClr val="3D3E47"/>
                </a:gs>
                <a:gs pos="100000">
                  <a:srgbClr val="232323"/>
                </a:gs>
              </a:gsLst>
              <a:lin ang="5400000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grpSp>
          <p:nvGrpSpPr>
            <p:cNvPr id="779" name="Group"/>
            <p:cNvGrpSpPr/>
            <p:nvPr/>
          </p:nvGrpSpPr>
          <p:grpSpPr>
            <a:xfrm>
              <a:off x="3663615" y="874873"/>
              <a:ext cx="952965" cy="508248"/>
              <a:chOff x="0" y="0"/>
              <a:chExt cx="952963" cy="508247"/>
            </a:xfrm>
          </p:grpSpPr>
          <p:sp>
            <p:nvSpPr>
              <p:cNvPr id="776" name="Rectangle"/>
              <p:cNvSpPr/>
              <p:nvPr/>
            </p:nvSpPr>
            <p:spPr>
              <a:xfrm>
                <a:off x="0" y="0"/>
                <a:ext cx="293220" cy="508248"/>
              </a:xfrm>
              <a:prstGeom prst="rect">
                <a:avLst/>
              </a:prstGeom>
              <a:solidFill>
                <a:srgbClr val="000000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777" name="Rectangle"/>
              <p:cNvSpPr/>
              <p:nvPr/>
            </p:nvSpPr>
            <p:spPr>
              <a:xfrm>
                <a:off x="329872" y="0"/>
                <a:ext cx="293220" cy="508248"/>
              </a:xfrm>
              <a:prstGeom prst="rect">
                <a:avLst/>
              </a:prstGeom>
              <a:solidFill>
                <a:srgbClr val="000000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778" name="Rectangle"/>
              <p:cNvSpPr/>
              <p:nvPr/>
            </p:nvSpPr>
            <p:spPr>
              <a:xfrm>
                <a:off x="659744" y="0"/>
                <a:ext cx="293220" cy="508248"/>
              </a:xfrm>
              <a:prstGeom prst="rect">
                <a:avLst/>
              </a:prstGeom>
              <a:solidFill>
                <a:srgbClr val="000000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  <p:sp>
          <p:nvSpPr>
            <p:cNvPr id="780" name="Rectangle"/>
            <p:cNvSpPr/>
            <p:nvPr/>
          </p:nvSpPr>
          <p:spPr>
            <a:xfrm>
              <a:off x="1440034" y="1976076"/>
              <a:ext cx="338832" cy="614133"/>
            </a:xfrm>
            <a:prstGeom prst="rect">
              <a:avLst/>
            </a:prstGeom>
            <a:solidFill>
              <a:srgbClr val="000000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81" name="Shape"/>
            <p:cNvSpPr/>
            <p:nvPr/>
          </p:nvSpPr>
          <p:spPr>
            <a:xfrm>
              <a:off x="718941" y="0"/>
              <a:ext cx="572772" cy="6561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960" y="21431"/>
                  </a:moveTo>
                  <a:lnTo>
                    <a:pt x="0" y="290"/>
                  </a:lnTo>
                  <a:lnTo>
                    <a:pt x="21600" y="0"/>
                  </a:lnTo>
                  <a:lnTo>
                    <a:pt x="16902" y="21600"/>
                  </a:lnTo>
                  <a:lnTo>
                    <a:pt x="4960" y="21431"/>
                  </a:lnTo>
                  <a:close/>
                </a:path>
              </a:pathLst>
            </a:custGeom>
            <a:gradFill flip="none" rotWithShape="1">
              <a:gsLst>
                <a:gs pos="23158">
                  <a:srgbClr val="4D4956"/>
                </a:gs>
                <a:gs pos="42812">
                  <a:srgbClr val="38363C"/>
                </a:gs>
                <a:gs pos="100000">
                  <a:srgbClr val="232323"/>
                </a:gs>
              </a:gsLst>
              <a:lin ang="0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200"/>
              </a:pPr>
              <a:endParaRPr/>
            </a:p>
          </p:txBody>
        </p:sp>
        <p:sp>
          <p:nvSpPr>
            <p:cNvPr id="782" name="Shape"/>
            <p:cNvSpPr/>
            <p:nvPr/>
          </p:nvSpPr>
          <p:spPr>
            <a:xfrm flipH="1">
              <a:off x="3506277" y="208191"/>
              <a:ext cx="1207089" cy="4870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8" y="0"/>
                  </a:moveTo>
                  <a:lnTo>
                    <a:pt x="0" y="20796"/>
                  </a:lnTo>
                  <a:lnTo>
                    <a:pt x="21600" y="21600"/>
                  </a:lnTo>
                  <a:lnTo>
                    <a:pt x="21600" y="10836"/>
                  </a:lnTo>
                  <a:lnTo>
                    <a:pt x="8652" y="560"/>
                  </a:lnTo>
                  <a:lnTo>
                    <a:pt x="68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4D4956"/>
                </a:gs>
                <a:gs pos="0">
                  <a:srgbClr val="38363C"/>
                </a:gs>
                <a:gs pos="100000">
                  <a:srgbClr val="232323"/>
                </a:gs>
              </a:gsLst>
              <a:lin ang="0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200"/>
              </a:pPr>
              <a:endParaRPr/>
            </a:p>
          </p:txBody>
        </p:sp>
        <p:sp>
          <p:nvSpPr>
            <p:cNvPr id="783" name="Rectangle"/>
            <p:cNvSpPr/>
            <p:nvPr/>
          </p:nvSpPr>
          <p:spPr>
            <a:xfrm rot="16200000">
              <a:off x="2403586" y="461922"/>
              <a:ext cx="21178" cy="2350645"/>
            </a:xfrm>
            <a:prstGeom prst="rect">
              <a:avLst/>
            </a:prstGeom>
            <a:solidFill>
              <a:srgbClr val="60606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84" name="Rectangle"/>
            <p:cNvSpPr/>
            <p:nvPr/>
          </p:nvSpPr>
          <p:spPr>
            <a:xfrm rot="16200000">
              <a:off x="2583590" y="726634"/>
              <a:ext cx="21178" cy="1969460"/>
            </a:xfrm>
            <a:prstGeom prst="rect">
              <a:avLst/>
            </a:prstGeom>
            <a:solidFill>
              <a:srgbClr val="60606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85" name="Rectangle"/>
            <p:cNvSpPr/>
            <p:nvPr/>
          </p:nvSpPr>
          <p:spPr>
            <a:xfrm rot="2400000">
              <a:off x="1147266" y="1602235"/>
              <a:ext cx="21178" cy="296479"/>
            </a:xfrm>
            <a:prstGeom prst="rect">
              <a:avLst/>
            </a:prstGeom>
            <a:solidFill>
              <a:srgbClr val="60606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grpSp>
          <p:nvGrpSpPr>
            <p:cNvPr id="793" name="Group"/>
            <p:cNvGrpSpPr/>
            <p:nvPr/>
          </p:nvGrpSpPr>
          <p:grpSpPr>
            <a:xfrm>
              <a:off x="3684792" y="1849014"/>
              <a:ext cx="910611" cy="910610"/>
              <a:chOff x="0" y="0"/>
              <a:chExt cx="910609" cy="910609"/>
            </a:xfrm>
          </p:grpSpPr>
          <p:sp>
            <p:nvSpPr>
              <p:cNvPr id="786" name="Circle"/>
              <p:cNvSpPr/>
              <p:nvPr/>
            </p:nvSpPr>
            <p:spPr>
              <a:xfrm>
                <a:off x="0" y="0"/>
                <a:ext cx="910610" cy="910610"/>
              </a:xfrm>
              <a:prstGeom prst="ellipse">
                <a:avLst/>
              </a:prstGeom>
              <a:solidFill>
                <a:srgbClr val="232323"/>
              </a:solidFill>
              <a:ln w="25400" cap="flat">
                <a:solidFill>
                  <a:srgbClr val="60606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grpSp>
            <p:nvGrpSpPr>
              <p:cNvPr id="791" name="Group"/>
              <p:cNvGrpSpPr/>
              <p:nvPr/>
            </p:nvGrpSpPr>
            <p:grpSpPr>
              <a:xfrm>
                <a:off x="50375" y="41014"/>
                <a:ext cx="821804" cy="821805"/>
                <a:chOff x="6682" y="0"/>
                <a:chExt cx="821803" cy="821803"/>
              </a:xfrm>
            </p:grpSpPr>
            <p:sp>
              <p:nvSpPr>
                <p:cNvPr id="787" name="Line"/>
                <p:cNvSpPr/>
                <p:nvPr/>
              </p:nvSpPr>
              <p:spPr>
                <a:xfrm>
                  <a:off x="116035" y="137615"/>
                  <a:ext cx="581104" cy="581104"/>
                </a:xfrm>
                <a:prstGeom prst="line">
                  <a:avLst/>
                </a:prstGeom>
                <a:noFill/>
                <a:ln w="381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788" name="Line"/>
                <p:cNvSpPr/>
                <p:nvPr/>
              </p:nvSpPr>
              <p:spPr>
                <a:xfrm flipH="1">
                  <a:off x="104546" y="152780"/>
                  <a:ext cx="626077" cy="532345"/>
                </a:xfrm>
                <a:prstGeom prst="line">
                  <a:avLst/>
                </a:prstGeom>
                <a:noFill/>
                <a:ln w="381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789" name="Line"/>
                <p:cNvSpPr/>
                <p:nvPr/>
              </p:nvSpPr>
              <p:spPr>
                <a:xfrm flipV="1">
                  <a:off x="6682" y="418952"/>
                  <a:ext cx="821805" cy="1"/>
                </a:xfrm>
                <a:prstGeom prst="line">
                  <a:avLst/>
                </a:prstGeom>
                <a:noFill/>
                <a:ln w="381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790" name="Line"/>
                <p:cNvSpPr/>
                <p:nvPr/>
              </p:nvSpPr>
              <p:spPr>
                <a:xfrm flipH="1" flipV="1">
                  <a:off x="409563" y="-1"/>
                  <a:ext cx="1" cy="821805"/>
                </a:xfrm>
                <a:prstGeom prst="line">
                  <a:avLst/>
                </a:prstGeom>
                <a:noFill/>
                <a:ln w="381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</p:grpSp>
          <p:sp>
            <p:nvSpPr>
              <p:cNvPr id="792" name="Circle"/>
              <p:cNvSpPr/>
              <p:nvPr/>
            </p:nvSpPr>
            <p:spPr>
              <a:xfrm>
                <a:off x="317654" y="338831"/>
                <a:ext cx="254125" cy="254125"/>
              </a:xfrm>
              <a:prstGeom prst="ellipse">
                <a:avLst/>
              </a:prstGeom>
              <a:solidFill>
                <a:srgbClr val="232323"/>
              </a:solidFill>
              <a:ln w="12700" cap="flat">
                <a:solidFill>
                  <a:srgbClr val="60606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  <p:grpSp>
          <p:nvGrpSpPr>
            <p:cNvPr id="801" name="Group"/>
            <p:cNvGrpSpPr/>
            <p:nvPr/>
          </p:nvGrpSpPr>
          <p:grpSpPr>
            <a:xfrm>
              <a:off x="2753006" y="1849014"/>
              <a:ext cx="910610" cy="910610"/>
              <a:chOff x="0" y="0"/>
              <a:chExt cx="910609" cy="910609"/>
            </a:xfrm>
          </p:grpSpPr>
          <p:sp>
            <p:nvSpPr>
              <p:cNvPr id="794" name="Circle"/>
              <p:cNvSpPr/>
              <p:nvPr/>
            </p:nvSpPr>
            <p:spPr>
              <a:xfrm>
                <a:off x="0" y="0"/>
                <a:ext cx="910610" cy="910610"/>
              </a:xfrm>
              <a:prstGeom prst="ellipse">
                <a:avLst/>
              </a:prstGeom>
              <a:solidFill>
                <a:srgbClr val="232323"/>
              </a:solidFill>
              <a:ln w="25400" cap="flat">
                <a:solidFill>
                  <a:srgbClr val="60606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grpSp>
            <p:nvGrpSpPr>
              <p:cNvPr id="799" name="Group"/>
              <p:cNvGrpSpPr/>
              <p:nvPr/>
            </p:nvGrpSpPr>
            <p:grpSpPr>
              <a:xfrm>
                <a:off x="50375" y="41014"/>
                <a:ext cx="821804" cy="821805"/>
                <a:chOff x="6682" y="0"/>
                <a:chExt cx="821803" cy="821803"/>
              </a:xfrm>
            </p:grpSpPr>
            <p:sp>
              <p:nvSpPr>
                <p:cNvPr id="795" name="Line"/>
                <p:cNvSpPr/>
                <p:nvPr/>
              </p:nvSpPr>
              <p:spPr>
                <a:xfrm>
                  <a:off x="116035" y="137615"/>
                  <a:ext cx="581104" cy="581104"/>
                </a:xfrm>
                <a:prstGeom prst="line">
                  <a:avLst/>
                </a:prstGeom>
                <a:noFill/>
                <a:ln w="381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796" name="Line"/>
                <p:cNvSpPr/>
                <p:nvPr/>
              </p:nvSpPr>
              <p:spPr>
                <a:xfrm flipH="1">
                  <a:off x="104546" y="152780"/>
                  <a:ext cx="626077" cy="532345"/>
                </a:xfrm>
                <a:prstGeom prst="line">
                  <a:avLst/>
                </a:prstGeom>
                <a:noFill/>
                <a:ln w="381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797" name="Line"/>
                <p:cNvSpPr/>
                <p:nvPr/>
              </p:nvSpPr>
              <p:spPr>
                <a:xfrm flipV="1">
                  <a:off x="6682" y="418952"/>
                  <a:ext cx="821805" cy="1"/>
                </a:xfrm>
                <a:prstGeom prst="line">
                  <a:avLst/>
                </a:prstGeom>
                <a:noFill/>
                <a:ln w="381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798" name="Line"/>
                <p:cNvSpPr/>
                <p:nvPr/>
              </p:nvSpPr>
              <p:spPr>
                <a:xfrm flipH="1" flipV="1">
                  <a:off x="409563" y="-1"/>
                  <a:ext cx="1" cy="821805"/>
                </a:xfrm>
                <a:prstGeom prst="line">
                  <a:avLst/>
                </a:prstGeom>
                <a:noFill/>
                <a:ln w="381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</p:grpSp>
          <p:sp>
            <p:nvSpPr>
              <p:cNvPr id="800" name="Circle"/>
              <p:cNvSpPr/>
              <p:nvPr/>
            </p:nvSpPr>
            <p:spPr>
              <a:xfrm>
                <a:off x="317654" y="338831"/>
                <a:ext cx="254125" cy="254125"/>
              </a:xfrm>
              <a:prstGeom prst="ellipse">
                <a:avLst/>
              </a:prstGeom>
              <a:solidFill>
                <a:srgbClr val="232323"/>
              </a:solidFill>
              <a:ln w="12700" cap="flat">
                <a:solidFill>
                  <a:srgbClr val="60606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  <p:grpSp>
          <p:nvGrpSpPr>
            <p:cNvPr id="809" name="Group"/>
            <p:cNvGrpSpPr/>
            <p:nvPr/>
          </p:nvGrpSpPr>
          <p:grpSpPr>
            <a:xfrm>
              <a:off x="1821219" y="1849014"/>
              <a:ext cx="910611" cy="910610"/>
              <a:chOff x="0" y="0"/>
              <a:chExt cx="910609" cy="910609"/>
            </a:xfrm>
          </p:grpSpPr>
          <p:sp>
            <p:nvSpPr>
              <p:cNvPr id="802" name="Circle"/>
              <p:cNvSpPr/>
              <p:nvPr/>
            </p:nvSpPr>
            <p:spPr>
              <a:xfrm>
                <a:off x="0" y="0"/>
                <a:ext cx="910610" cy="910610"/>
              </a:xfrm>
              <a:prstGeom prst="ellipse">
                <a:avLst/>
              </a:prstGeom>
              <a:solidFill>
                <a:srgbClr val="232323"/>
              </a:solidFill>
              <a:ln w="25400" cap="flat">
                <a:solidFill>
                  <a:srgbClr val="60606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grpSp>
            <p:nvGrpSpPr>
              <p:cNvPr id="807" name="Group"/>
              <p:cNvGrpSpPr/>
              <p:nvPr/>
            </p:nvGrpSpPr>
            <p:grpSpPr>
              <a:xfrm>
                <a:off x="50375" y="41014"/>
                <a:ext cx="821804" cy="821805"/>
                <a:chOff x="6682" y="0"/>
                <a:chExt cx="821803" cy="821803"/>
              </a:xfrm>
            </p:grpSpPr>
            <p:sp>
              <p:nvSpPr>
                <p:cNvPr id="803" name="Line"/>
                <p:cNvSpPr/>
                <p:nvPr/>
              </p:nvSpPr>
              <p:spPr>
                <a:xfrm>
                  <a:off x="116035" y="137615"/>
                  <a:ext cx="581104" cy="581104"/>
                </a:xfrm>
                <a:prstGeom prst="line">
                  <a:avLst/>
                </a:prstGeom>
                <a:noFill/>
                <a:ln w="381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804" name="Line"/>
                <p:cNvSpPr/>
                <p:nvPr/>
              </p:nvSpPr>
              <p:spPr>
                <a:xfrm flipH="1">
                  <a:off x="104546" y="152780"/>
                  <a:ext cx="626077" cy="532345"/>
                </a:xfrm>
                <a:prstGeom prst="line">
                  <a:avLst/>
                </a:prstGeom>
                <a:noFill/>
                <a:ln w="381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805" name="Line"/>
                <p:cNvSpPr/>
                <p:nvPr/>
              </p:nvSpPr>
              <p:spPr>
                <a:xfrm flipV="1">
                  <a:off x="6682" y="418952"/>
                  <a:ext cx="821805" cy="1"/>
                </a:xfrm>
                <a:prstGeom prst="line">
                  <a:avLst/>
                </a:prstGeom>
                <a:noFill/>
                <a:ln w="381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806" name="Line"/>
                <p:cNvSpPr/>
                <p:nvPr/>
              </p:nvSpPr>
              <p:spPr>
                <a:xfrm flipH="1" flipV="1">
                  <a:off x="409563" y="-1"/>
                  <a:ext cx="1" cy="821805"/>
                </a:xfrm>
                <a:prstGeom prst="line">
                  <a:avLst/>
                </a:prstGeom>
                <a:noFill/>
                <a:ln w="381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</p:grpSp>
          <p:sp>
            <p:nvSpPr>
              <p:cNvPr id="808" name="Circle"/>
              <p:cNvSpPr/>
              <p:nvPr/>
            </p:nvSpPr>
            <p:spPr>
              <a:xfrm>
                <a:off x="317654" y="338831"/>
                <a:ext cx="254125" cy="254125"/>
              </a:xfrm>
              <a:prstGeom prst="ellipse">
                <a:avLst/>
              </a:prstGeom>
              <a:solidFill>
                <a:srgbClr val="232323"/>
              </a:solidFill>
              <a:ln w="12700" cap="flat">
                <a:solidFill>
                  <a:srgbClr val="60606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  <p:grpSp>
          <p:nvGrpSpPr>
            <p:cNvPr id="816" name="Group"/>
            <p:cNvGrpSpPr/>
            <p:nvPr/>
          </p:nvGrpSpPr>
          <p:grpSpPr>
            <a:xfrm>
              <a:off x="804724" y="2145491"/>
              <a:ext cx="592956" cy="592956"/>
              <a:chOff x="0" y="0"/>
              <a:chExt cx="592954" cy="592954"/>
            </a:xfrm>
          </p:grpSpPr>
          <p:sp>
            <p:nvSpPr>
              <p:cNvPr id="810" name="Circle"/>
              <p:cNvSpPr/>
              <p:nvPr/>
            </p:nvSpPr>
            <p:spPr>
              <a:xfrm>
                <a:off x="0" y="0"/>
                <a:ext cx="592955" cy="592955"/>
              </a:xfrm>
              <a:prstGeom prst="ellipse">
                <a:avLst/>
              </a:prstGeom>
              <a:solidFill>
                <a:srgbClr val="232323"/>
              </a:solidFill>
              <a:ln w="25400" cap="flat">
                <a:solidFill>
                  <a:srgbClr val="60606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811" name="Line"/>
              <p:cNvSpPr/>
              <p:nvPr/>
            </p:nvSpPr>
            <p:spPr>
              <a:xfrm flipV="1">
                <a:off x="32802" y="299513"/>
                <a:ext cx="535130" cy="1"/>
              </a:xfrm>
              <a:prstGeom prst="line">
                <a:avLst/>
              </a:prstGeom>
              <a:noFill/>
              <a:ln w="1905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812" name="Line"/>
              <p:cNvSpPr/>
              <p:nvPr/>
            </p:nvSpPr>
            <p:spPr>
              <a:xfrm flipH="1" flipV="1">
                <a:off x="295143" y="26707"/>
                <a:ext cx="1" cy="535128"/>
              </a:xfrm>
              <a:prstGeom prst="line">
                <a:avLst/>
              </a:prstGeom>
              <a:noFill/>
              <a:ln w="1905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813" name="Line"/>
              <p:cNvSpPr/>
              <p:nvPr/>
            </p:nvSpPr>
            <p:spPr>
              <a:xfrm>
                <a:off x="104008" y="116317"/>
                <a:ext cx="378393" cy="378393"/>
              </a:xfrm>
              <a:prstGeom prst="line">
                <a:avLst/>
              </a:prstGeom>
              <a:noFill/>
              <a:ln w="1905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814" name="Line"/>
              <p:cNvSpPr/>
              <p:nvPr/>
            </p:nvSpPr>
            <p:spPr>
              <a:xfrm flipH="1">
                <a:off x="96527" y="126191"/>
                <a:ext cx="407678" cy="346643"/>
              </a:xfrm>
              <a:prstGeom prst="line">
                <a:avLst/>
              </a:prstGeom>
              <a:noFill/>
              <a:ln w="1905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815" name="Circle"/>
              <p:cNvSpPr/>
              <p:nvPr/>
            </p:nvSpPr>
            <p:spPr>
              <a:xfrm>
                <a:off x="206844" y="220634"/>
                <a:ext cx="165477" cy="165477"/>
              </a:xfrm>
              <a:prstGeom prst="ellipse">
                <a:avLst/>
              </a:prstGeom>
              <a:solidFill>
                <a:srgbClr val="232323"/>
              </a:solidFill>
              <a:ln w="12700" cap="flat">
                <a:solidFill>
                  <a:srgbClr val="60606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  <p:sp>
          <p:nvSpPr>
            <p:cNvPr id="817" name="Rectangle"/>
            <p:cNvSpPr/>
            <p:nvPr/>
          </p:nvSpPr>
          <p:spPr>
            <a:xfrm rot="2400000">
              <a:off x="1538890" y="1682809"/>
              <a:ext cx="21178" cy="211771"/>
            </a:xfrm>
            <a:prstGeom prst="rect">
              <a:avLst/>
            </a:prstGeom>
            <a:solidFill>
              <a:srgbClr val="60606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819" name="Rectangle"/>
          <p:cNvSpPr/>
          <p:nvPr/>
        </p:nvSpPr>
        <p:spPr>
          <a:xfrm>
            <a:off x="13756262" y="993726"/>
            <a:ext cx="8386082" cy="2117698"/>
          </a:xfrm>
          <a:prstGeom prst="rect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20" name="c(&quot;a&quot;, &quot;b&quot;, &quot;c&quot;)"/>
          <p:cNvSpPr txBox="1"/>
          <p:nvPr/>
        </p:nvSpPr>
        <p:spPr>
          <a:xfrm>
            <a:off x="14275097" y="1520821"/>
            <a:ext cx="7306056" cy="1063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c("a", "b", "c")</a:t>
            </a:r>
          </a:p>
        </p:txBody>
      </p:sp>
      <p:sp>
        <p:nvSpPr>
          <p:cNvPr id="821" name="Rectangle"/>
          <p:cNvSpPr/>
          <p:nvPr/>
        </p:nvSpPr>
        <p:spPr>
          <a:xfrm>
            <a:off x="6323145" y="993726"/>
            <a:ext cx="3917741" cy="2117698"/>
          </a:xfrm>
          <a:prstGeom prst="rect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22" name="Rectangle"/>
          <p:cNvSpPr/>
          <p:nvPr/>
        </p:nvSpPr>
        <p:spPr>
          <a:xfrm>
            <a:off x="10706779" y="993726"/>
            <a:ext cx="2583591" cy="2117698"/>
          </a:xfrm>
          <a:prstGeom prst="rect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23" name="c(8, 9)"/>
          <p:cNvSpPr txBox="1"/>
          <p:nvPr/>
        </p:nvSpPr>
        <p:spPr>
          <a:xfrm>
            <a:off x="6640800" y="1520821"/>
            <a:ext cx="3303609" cy="1063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c(8, 9)</a:t>
            </a:r>
          </a:p>
        </p:txBody>
      </p:sp>
      <p:sp>
        <p:nvSpPr>
          <p:cNvPr id="824" name="TRUE"/>
          <p:cNvSpPr txBox="1"/>
          <p:nvPr/>
        </p:nvSpPr>
        <p:spPr>
          <a:xfrm>
            <a:off x="10992668" y="1520821"/>
            <a:ext cx="1969459" cy="1063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TRUE</a:t>
            </a:r>
          </a:p>
        </p:txBody>
      </p:sp>
      <p:grpSp>
        <p:nvGrpSpPr>
          <p:cNvPr id="899" name="Group"/>
          <p:cNvGrpSpPr/>
          <p:nvPr/>
        </p:nvGrpSpPr>
        <p:grpSpPr>
          <a:xfrm>
            <a:off x="6577269" y="2730237"/>
            <a:ext cx="15438012" cy="592956"/>
            <a:chOff x="0" y="0"/>
            <a:chExt cx="15438010" cy="592954"/>
          </a:xfrm>
        </p:grpSpPr>
        <p:grpSp>
          <p:nvGrpSpPr>
            <p:cNvPr id="839" name="Group"/>
            <p:cNvGrpSpPr/>
            <p:nvPr/>
          </p:nvGrpSpPr>
          <p:grpSpPr>
            <a:xfrm>
              <a:off x="0" y="0"/>
              <a:ext cx="1207088" cy="592955"/>
              <a:chOff x="0" y="0"/>
              <a:chExt cx="1207087" cy="592954"/>
            </a:xfrm>
          </p:grpSpPr>
          <p:grpSp>
            <p:nvGrpSpPr>
              <p:cNvPr id="831" name="Group"/>
              <p:cNvGrpSpPr/>
              <p:nvPr/>
            </p:nvGrpSpPr>
            <p:grpSpPr>
              <a:xfrm>
                <a:off x="0" y="0"/>
                <a:ext cx="592955" cy="592955"/>
                <a:chOff x="0" y="0"/>
                <a:chExt cx="592954" cy="592954"/>
              </a:xfrm>
            </p:grpSpPr>
            <p:sp>
              <p:nvSpPr>
                <p:cNvPr id="825" name="Circle"/>
                <p:cNvSpPr/>
                <p:nvPr/>
              </p:nvSpPr>
              <p:spPr>
                <a:xfrm>
                  <a:off x="0" y="0"/>
                  <a:ext cx="592955" cy="592955"/>
                </a:xfrm>
                <a:prstGeom prst="ellipse">
                  <a:avLst/>
                </a:prstGeom>
                <a:solidFill>
                  <a:srgbClr val="232323"/>
                </a:solidFill>
                <a:ln w="254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826" name="Line"/>
                <p:cNvSpPr/>
                <p:nvPr/>
              </p:nvSpPr>
              <p:spPr>
                <a:xfrm flipV="1">
                  <a:off x="32802" y="299513"/>
                  <a:ext cx="535130" cy="1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827" name="Line"/>
                <p:cNvSpPr/>
                <p:nvPr/>
              </p:nvSpPr>
              <p:spPr>
                <a:xfrm flipH="1" flipV="1">
                  <a:off x="295143" y="26707"/>
                  <a:ext cx="1" cy="535128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828" name="Line"/>
                <p:cNvSpPr/>
                <p:nvPr/>
              </p:nvSpPr>
              <p:spPr>
                <a:xfrm>
                  <a:off x="104008" y="116317"/>
                  <a:ext cx="378393" cy="37839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829" name="Line"/>
                <p:cNvSpPr/>
                <p:nvPr/>
              </p:nvSpPr>
              <p:spPr>
                <a:xfrm flipH="1">
                  <a:off x="96527" y="126191"/>
                  <a:ext cx="407678" cy="34664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830" name="Circle"/>
                <p:cNvSpPr/>
                <p:nvPr/>
              </p:nvSpPr>
              <p:spPr>
                <a:xfrm>
                  <a:off x="206844" y="220634"/>
                  <a:ext cx="165477" cy="165477"/>
                </a:xfrm>
                <a:prstGeom prst="ellipse">
                  <a:avLst/>
                </a:prstGeom>
                <a:solidFill>
                  <a:srgbClr val="232323"/>
                </a:solidFill>
                <a:ln w="127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  <p:grpSp>
            <p:nvGrpSpPr>
              <p:cNvPr id="838" name="Group"/>
              <p:cNvGrpSpPr/>
              <p:nvPr/>
            </p:nvGrpSpPr>
            <p:grpSpPr>
              <a:xfrm>
                <a:off x="614132" y="0"/>
                <a:ext cx="592956" cy="592955"/>
                <a:chOff x="0" y="0"/>
                <a:chExt cx="592954" cy="592954"/>
              </a:xfrm>
            </p:grpSpPr>
            <p:sp>
              <p:nvSpPr>
                <p:cNvPr id="832" name="Circle"/>
                <p:cNvSpPr/>
                <p:nvPr/>
              </p:nvSpPr>
              <p:spPr>
                <a:xfrm>
                  <a:off x="0" y="0"/>
                  <a:ext cx="592955" cy="592955"/>
                </a:xfrm>
                <a:prstGeom prst="ellipse">
                  <a:avLst/>
                </a:prstGeom>
                <a:solidFill>
                  <a:srgbClr val="232323"/>
                </a:solidFill>
                <a:ln w="254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833" name="Line"/>
                <p:cNvSpPr/>
                <p:nvPr/>
              </p:nvSpPr>
              <p:spPr>
                <a:xfrm flipV="1">
                  <a:off x="32802" y="299513"/>
                  <a:ext cx="535130" cy="1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834" name="Line"/>
                <p:cNvSpPr/>
                <p:nvPr/>
              </p:nvSpPr>
              <p:spPr>
                <a:xfrm flipH="1" flipV="1">
                  <a:off x="295143" y="26707"/>
                  <a:ext cx="1" cy="535128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835" name="Line"/>
                <p:cNvSpPr/>
                <p:nvPr/>
              </p:nvSpPr>
              <p:spPr>
                <a:xfrm>
                  <a:off x="104008" y="116317"/>
                  <a:ext cx="378393" cy="37839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836" name="Line"/>
                <p:cNvSpPr/>
                <p:nvPr/>
              </p:nvSpPr>
              <p:spPr>
                <a:xfrm flipH="1">
                  <a:off x="96527" y="126191"/>
                  <a:ext cx="407678" cy="34664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837" name="Circle"/>
                <p:cNvSpPr/>
                <p:nvPr/>
              </p:nvSpPr>
              <p:spPr>
                <a:xfrm>
                  <a:off x="206844" y="220634"/>
                  <a:ext cx="165477" cy="165477"/>
                </a:xfrm>
                <a:prstGeom prst="ellipse">
                  <a:avLst/>
                </a:prstGeom>
                <a:solidFill>
                  <a:srgbClr val="232323"/>
                </a:solidFill>
                <a:ln w="127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</p:grpSp>
        <p:grpSp>
          <p:nvGrpSpPr>
            <p:cNvPr id="854" name="Group"/>
            <p:cNvGrpSpPr/>
            <p:nvPr/>
          </p:nvGrpSpPr>
          <p:grpSpPr>
            <a:xfrm>
              <a:off x="2244758" y="0"/>
              <a:ext cx="1207088" cy="592955"/>
              <a:chOff x="0" y="0"/>
              <a:chExt cx="1207087" cy="592954"/>
            </a:xfrm>
          </p:grpSpPr>
          <p:grpSp>
            <p:nvGrpSpPr>
              <p:cNvPr id="846" name="Group"/>
              <p:cNvGrpSpPr/>
              <p:nvPr/>
            </p:nvGrpSpPr>
            <p:grpSpPr>
              <a:xfrm>
                <a:off x="0" y="0"/>
                <a:ext cx="592955" cy="592955"/>
                <a:chOff x="0" y="0"/>
                <a:chExt cx="592954" cy="592954"/>
              </a:xfrm>
            </p:grpSpPr>
            <p:sp>
              <p:nvSpPr>
                <p:cNvPr id="840" name="Circle"/>
                <p:cNvSpPr/>
                <p:nvPr/>
              </p:nvSpPr>
              <p:spPr>
                <a:xfrm>
                  <a:off x="0" y="0"/>
                  <a:ext cx="592955" cy="592955"/>
                </a:xfrm>
                <a:prstGeom prst="ellipse">
                  <a:avLst/>
                </a:prstGeom>
                <a:solidFill>
                  <a:srgbClr val="232323"/>
                </a:solidFill>
                <a:ln w="254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841" name="Line"/>
                <p:cNvSpPr/>
                <p:nvPr/>
              </p:nvSpPr>
              <p:spPr>
                <a:xfrm flipV="1">
                  <a:off x="32802" y="299513"/>
                  <a:ext cx="535130" cy="1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842" name="Line"/>
                <p:cNvSpPr/>
                <p:nvPr/>
              </p:nvSpPr>
              <p:spPr>
                <a:xfrm flipH="1" flipV="1">
                  <a:off x="295143" y="26707"/>
                  <a:ext cx="1" cy="535128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843" name="Line"/>
                <p:cNvSpPr/>
                <p:nvPr/>
              </p:nvSpPr>
              <p:spPr>
                <a:xfrm>
                  <a:off x="104008" y="116317"/>
                  <a:ext cx="378393" cy="37839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844" name="Line"/>
                <p:cNvSpPr/>
                <p:nvPr/>
              </p:nvSpPr>
              <p:spPr>
                <a:xfrm flipH="1">
                  <a:off x="96527" y="126191"/>
                  <a:ext cx="407678" cy="34664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845" name="Circle"/>
                <p:cNvSpPr/>
                <p:nvPr/>
              </p:nvSpPr>
              <p:spPr>
                <a:xfrm>
                  <a:off x="206844" y="220634"/>
                  <a:ext cx="165477" cy="165477"/>
                </a:xfrm>
                <a:prstGeom prst="ellipse">
                  <a:avLst/>
                </a:prstGeom>
                <a:solidFill>
                  <a:srgbClr val="232323"/>
                </a:solidFill>
                <a:ln w="127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  <p:grpSp>
            <p:nvGrpSpPr>
              <p:cNvPr id="853" name="Group"/>
              <p:cNvGrpSpPr/>
              <p:nvPr/>
            </p:nvGrpSpPr>
            <p:grpSpPr>
              <a:xfrm>
                <a:off x="614132" y="0"/>
                <a:ext cx="592956" cy="592955"/>
                <a:chOff x="0" y="0"/>
                <a:chExt cx="592954" cy="592954"/>
              </a:xfrm>
            </p:grpSpPr>
            <p:sp>
              <p:nvSpPr>
                <p:cNvPr id="847" name="Circle"/>
                <p:cNvSpPr/>
                <p:nvPr/>
              </p:nvSpPr>
              <p:spPr>
                <a:xfrm>
                  <a:off x="0" y="0"/>
                  <a:ext cx="592955" cy="592955"/>
                </a:xfrm>
                <a:prstGeom prst="ellipse">
                  <a:avLst/>
                </a:prstGeom>
                <a:solidFill>
                  <a:srgbClr val="232323"/>
                </a:solidFill>
                <a:ln w="254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848" name="Line"/>
                <p:cNvSpPr/>
                <p:nvPr/>
              </p:nvSpPr>
              <p:spPr>
                <a:xfrm flipV="1">
                  <a:off x="32802" y="299513"/>
                  <a:ext cx="535130" cy="1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849" name="Line"/>
                <p:cNvSpPr/>
                <p:nvPr/>
              </p:nvSpPr>
              <p:spPr>
                <a:xfrm flipH="1" flipV="1">
                  <a:off x="295143" y="26707"/>
                  <a:ext cx="1" cy="535128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850" name="Line"/>
                <p:cNvSpPr/>
                <p:nvPr/>
              </p:nvSpPr>
              <p:spPr>
                <a:xfrm>
                  <a:off x="104008" y="116317"/>
                  <a:ext cx="378393" cy="37839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851" name="Line"/>
                <p:cNvSpPr/>
                <p:nvPr/>
              </p:nvSpPr>
              <p:spPr>
                <a:xfrm flipH="1">
                  <a:off x="96527" y="126191"/>
                  <a:ext cx="407678" cy="34664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852" name="Circle"/>
                <p:cNvSpPr/>
                <p:nvPr/>
              </p:nvSpPr>
              <p:spPr>
                <a:xfrm>
                  <a:off x="206844" y="220634"/>
                  <a:ext cx="165477" cy="165477"/>
                </a:xfrm>
                <a:prstGeom prst="ellipse">
                  <a:avLst/>
                </a:prstGeom>
                <a:solidFill>
                  <a:srgbClr val="232323"/>
                </a:solidFill>
                <a:ln w="127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</p:grpSp>
        <p:grpSp>
          <p:nvGrpSpPr>
            <p:cNvPr id="869" name="Group"/>
            <p:cNvGrpSpPr/>
            <p:nvPr/>
          </p:nvGrpSpPr>
          <p:grpSpPr>
            <a:xfrm>
              <a:off x="7517824" y="0"/>
              <a:ext cx="1207088" cy="592955"/>
              <a:chOff x="0" y="0"/>
              <a:chExt cx="1207087" cy="592954"/>
            </a:xfrm>
          </p:grpSpPr>
          <p:grpSp>
            <p:nvGrpSpPr>
              <p:cNvPr id="861" name="Group"/>
              <p:cNvGrpSpPr/>
              <p:nvPr/>
            </p:nvGrpSpPr>
            <p:grpSpPr>
              <a:xfrm>
                <a:off x="0" y="0"/>
                <a:ext cx="592955" cy="592955"/>
                <a:chOff x="0" y="0"/>
                <a:chExt cx="592954" cy="592954"/>
              </a:xfrm>
            </p:grpSpPr>
            <p:sp>
              <p:nvSpPr>
                <p:cNvPr id="855" name="Circle"/>
                <p:cNvSpPr/>
                <p:nvPr/>
              </p:nvSpPr>
              <p:spPr>
                <a:xfrm>
                  <a:off x="0" y="0"/>
                  <a:ext cx="592955" cy="592955"/>
                </a:xfrm>
                <a:prstGeom prst="ellipse">
                  <a:avLst/>
                </a:prstGeom>
                <a:solidFill>
                  <a:srgbClr val="232323"/>
                </a:solidFill>
                <a:ln w="254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856" name="Line"/>
                <p:cNvSpPr/>
                <p:nvPr/>
              </p:nvSpPr>
              <p:spPr>
                <a:xfrm flipV="1">
                  <a:off x="32802" y="299513"/>
                  <a:ext cx="535130" cy="1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857" name="Line"/>
                <p:cNvSpPr/>
                <p:nvPr/>
              </p:nvSpPr>
              <p:spPr>
                <a:xfrm flipH="1" flipV="1">
                  <a:off x="295143" y="26707"/>
                  <a:ext cx="1" cy="535128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858" name="Line"/>
                <p:cNvSpPr/>
                <p:nvPr/>
              </p:nvSpPr>
              <p:spPr>
                <a:xfrm>
                  <a:off x="104008" y="116317"/>
                  <a:ext cx="378393" cy="37839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859" name="Line"/>
                <p:cNvSpPr/>
                <p:nvPr/>
              </p:nvSpPr>
              <p:spPr>
                <a:xfrm flipH="1">
                  <a:off x="96527" y="126191"/>
                  <a:ext cx="407678" cy="34664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860" name="Circle"/>
                <p:cNvSpPr/>
                <p:nvPr/>
              </p:nvSpPr>
              <p:spPr>
                <a:xfrm>
                  <a:off x="206844" y="220634"/>
                  <a:ext cx="165477" cy="165477"/>
                </a:xfrm>
                <a:prstGeom prst="ellipse">
                  <a:avLst/>
                </a:prstGeom>
                <a:solidFill>
                  <a:srgbClr val="232323"/>
                </a:solidFill>
                <a:ln w="127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  <p:grpSp>
            <p:nvGrpSpPr>
              <p:cNvPr id="868" name="Group"/>
              <p:cNvGrpSpPr/>
              <p:nvPr/>
            </p:nvGrpSpPr>
            <p:grpSpPr>
              <a:xfrm>
                <a:off x="614132" y="0"/>
                <a:ext cx="592956" cy="592955"/>
                <a:chOff x="0" y="0"/>
                <a:chExt cx="592954" cy="592954"/>
              </a:xfrm>
            </p:grpSpPr>
            <p:sp>
              <p:nvSpPr>
                <p:cNvPr id="862" name="Circle"/>
                <p:cNvSpPr/>
                <p:nvPr/>
              </p:nvSpPr>
              <p:spPr>
                <a:xfrm>
                  <a:off x="0" y="0"/>
                  <a:ext cx="592955" cy="592955"/>
                </a:xfrm>
                <a:prstGeom prst="ellipse">
                  <a:avLst/>
                </a:prstGeom>
                <a:solidFill>
                  <a:srgbClr val="232323"/>
                </a:solidFill>
                <a:ln w="254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863" name="Line"/>
                <p:cNvSpPr/>
                <p:nvPr/>
              </p:nvSpPr>
              <p:spPr>
                <a:xfrm flipV="1">
                  <a:off x="32802" y="299513"/>
                  <a:ext cx="535130" cy="1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864" name="Line"/>
                <p:cNvSpPr/>
                <p:nvPr/>
              </p:nvSpPr>
              <p:spPr>
                <a:xfrm flipH="1" flipV="1">
                  <a:off x="295143" y="26707"/>
                  <a:ext cx="1" cy="535128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865" name="Line"/>
                <p:cNvSpPr/>
                <p:nvPr/>
              </p:nvSpPr>
              <p:spPr>
                <a:xfrm>
                  <a:off x="104008" y="116317"/>
                  <a:ext cx="378393" cy="37839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866" name="Line"/>
                <p:cNvSpPr/>
                <p:nvPr/>
              </p:nvSpPr>
              <p:spPr>
                <a:xfrm flipH="1">
                  <a:off x="96527" y="126191"/>
                  <a:ext cx="407678" cy="34664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867" name="Circle"/>
                <p:cNvSpPr/>
                <p:nvPr/>
              </p:nvSpPr>
              <p:spPr>
                <a:xfrm>
                  <a:off x="206844" y="220634"/>
                  <a:ext cx="165477" cy="165477"/>
                </a:xfrm>
                <a:prstGeom prst="ellipse">
                  <a:avLst/>
                </a:prstGeom>
                <a:solidFill>
                  <a:srgbClr val="232323"/>
                </a:solidFill>
                <a:ln w="127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</p:grpSp>
        <p:grpSp>
          <p:nvGrpSpPr>
            <p:cNvPr id="884" name="Group"/>
            <p:cNvGrpSpPr/>
            <p:nvPr/>
          </p:nvGrpSpPr>
          <p:grpSpPr>
            <a:xfrm>
              <a:off x="14230923" y="0"/>
              <a:ext cx="1207088" cy="592955"/>
              <a:chOff x="0" y="0"/>
              <a:chExt cx="1207087" cy="592954"/>
            </a:xfrm>
          </p:grpSpPr>
          <p:grpSp>
            <p:nvGrpSpPr>
              <p:cNvPr id="876" name="Group"/>
              <p:cNvGrpSpPr/>
              <p:nvPr/>
            </p:nvGrpSpPr>
            <p:grpSpPr>
              <a:xfrm>
                <a:off x="0" y="0"/>
                <a:ext cx="592955" cy="592955"/>
                <a:chOff x="0" y="0"/>
                <a:chExt cx="592954" cy="592954"/>
              </a:xfrm>
            </p:grpSpPr>
            <p:sp>
              <p:nvSpPr>
                <p:cNvPr id="870" name="Circle"/>
                <p:cNvSpPr/>
                <p:nvPr/>
              </p:nvSpPr>
              <p:spPr>
                <a:xfrm>
                  <a:off x="0" y="0"/>
                  <a:ext cx="592955" cy="592955"/>
                </a:xfrm>
                <a:prstGeom prst="ellipse">
                  <a:avLst/>
                </a:prstGeom>
                <a:solidFill>
                  <a:srgbClr val="232323"/>
                </a:solidFill>
                <a:ln w="254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871" name="Line"/>
                <p:cNvSpPr/>
                <p:nvPr/>
              </p:nvSpPr>
              <p:spPr>
                <a:xfrm flipV="1">
                  <a:off x="32802" y="299513"/>
                  <a:ext cx="535130" cy="1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872" name="Line"/>
                <p:cNvSpPr/>
                <p:nvPr/>
              </p:nvSpPr>
              <p:spPr>
                <a:xfrm flipH="1" flipV="1">
                  <a:off x="295143" y="26707"/>
                  <a:ext cx="1" cy="535128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873" name="Line"/>
                <p:cNvSpPr/>
                <p:nvPr/>
              </p:nvSpPr>
              <p:spPr>
                <a:xfrm>
                  <a:off x="104008" y="116317"/>
                  <a:ext cx="378393" cy="37839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874" name="Line"/>
                <p:cNvSpPr/>
                <p:nvPr/>
              </p:nvSpPr>
              <p:spPr>
                <a:xfrm flipH="1">
                  <a:off x="96527" y="126191"/>
                  <a:ext cx="407678" cy="34664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875" name="Circle"/>
                <p:cNvSpPr/>
                <p:nvPr/>
              </p:nvSpPr>
              <p:spPr>
                <a:xfrm>
                  <a:off x="206844" y="220634"/>
                  <a:ext cx="165477" cy="165477"/>
                </a:xfrm>
                <a:prstGeom prst="ellipse">
                  <a:avLst/>
                </a:prstGeom>
                <a:solidFill>
                  <a:srgbClr val="232323"/>
                </a:solidFill>
                <a:ln w="127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  <p:grpSp>
            <p:nvGrpSpPr>
              <p:cNvPr id="883" name="Group"/>
              <p:cNvGrpSpPr/>
              <p:nvPr/>
            </p:nvGrpSpPr>
            <p:grpSpPr>
              <a:xfrm>
                <a:off x="614132" y="0"/>
                <a:ext cx="592956" cy="592955"/>
                <a:chOff x="0" y="0"/>
                <a:chExt cx="592954" cy="592954"/>
              </a:xfrm>
            </p:grpSpPr>
            <p:sp>
              <p:nvSpPr>
                <p:cNvPr id="877" name="Circle"/>
                <p:cNvSpPr/>
                <p:nvPr/>
              </p:nvSpPr>
              <p:spPr>
                <a:xfrm>
                  <a:off x="0" y="0"/>
                  <a:ext cx="592955" cy="592955"/>
                </a:xfrm>
                <a:prstGeom prst="ellipse">
                  <a:avLst/>
                </a:prstGeom>
                <a:solidFill>
                  <a:srgbClr val="232323"/>
                </a:solidFill>
                <a:ln w="254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878" name="Line"/>
                <p:cNvSpPr/>
                <p:nvPr/>
              </p:nvSpPr>
              <p:spPr>
                <a:xfrm flipV="1">
                  <a:off x="32802" y="299513"/>
                  <a:ext cx="535130" cy="1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879" name="Line"/>
                <p:cNvSpPr/>
                <p:nvPr/>
              </p:nvSpPr>
              <p:spPr>
                <a:xfrm flipH="1" flipV="1">
                  <a:off x="295143" y="26707"/>
                  <a:ext cx="1" cy="535128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880" name="Line"/>
                <p:cNvSpPr/>
                <p:nvPr/>
              </p:nvSpPr>
              <p:spPr>
                <a:xfrm>
                  <a:off x="104008" y="116317"/>
                  <a:ext cx="378393" cy="37839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881" name="Line"/>
                <p:cNvSpPr/>
                <p:nvPr/>
              </p:nvSpPr>
              <p:spPr>
                <a:xfrm flipH="1">
                  <a:off x="96527" y="126191"/>
                  <a:ext cx="407678" cy="34664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882" name="Circle"/>
                <p:cNvSpPr/>
                <p:nvPr/>
              </p:nvSpPr>
              <p:spPr>
                <a:xfrm>
                  <a:off x="206844" y="220634"/>
                  <a:ext cx="165477" cy="165477"/>
                </a:xfrm>
                <a:prstGeom prst="ellipse">
                  <a:avLst/>
                </a:prstGeom>
                <a:solidFill>
                  <a:srgbClr val="232323"/>
                </a:solidFill>
                <a:ln w="127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</p:grpSp>
        <p:grpSp>
          <p:nvGrpSpPr>
            <p:cNvPr id="891" name="Group"/>
            <p:cNvGrpSpPr/>
            <p:nvPr/>
          </p:nvGrpSpPr>
          <p:grpSpPr>
            <a:xfrm>
              <a:off x="6035436" y="0"/>
              <a:ext cx="592956" cy="592955"/>
              <a:chOff x="0" y="0"/>
              <a:chExt cx="592954" cy="592954"/>
            </a:xfrm>
          </p:grpSpPr>
          <p:sp>
            <p:nvSpPr>
              <p:cNvPr id="885" name="Circle"/>
              <p:cNvSpPr/>
              <p:nvPr/>
            </p:nvSpPr>
            <p:spPr>
              <a:xfrm>
                <a:off x="0" y="0"/>
                <a:ext cx="592955" cy="592955"/>
              </a:xfrm>
              <a:prstGeom prst="ellipse">
                <a:avLst/>
              </a:prstGeom>
              <a:solidFill>
                <a:srgbClr val="232323"/>
              </a:solidFill>
              <a:ln w="25400" cap="flat">
                <a:solidFill>
                  <a:srgbClr val="60606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886" name="Line"/>
              <p:cNvSpPr/>
              <p:nvPr/>
            </p:nvSpPr>
            <p:spPr>
              <a:xfrm flipV="1">
                <a:off x="32802" y="299513"/>
                <a:ext cx="535130" cy="1"/>
              </a:xfrm>
              <a:prstGeom prst="line">
                <a:avLst/>
              </a:prstGeom>
              <a:noFill/>
              <a:ln w="1905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887" name="Line"/>
              <p:cNvSpPr/>
              <p:nvPr/>
            </p:nvSpPr>
            <p:spPr>
              <a:xfrm flipH="1" flipV="1">
                <a:off x="295143" y="26707"/>
                <a:ext cx="1" cy="535128"/>
              </a:xfrm>
              <a:prstGeom prst="line">
                <a:avLst/>
              </a:prstGeom>
              <a:noFill/>
              <a:ln w="1905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888" name="Line"/>
              <p:cNvSpPr/>
              <p:nvPr/>
            </p:nvSpPr>
            <p:spPr>
              <a:xfrm>
                <a:off x="104008" y="116317"/>
                <a:ext cx="378393" cy="378393"/>
              </a:xfrm>
              <a:prstGeom prst="line">
                <a:avLst/>
              </a:prstGeom>
              <a:noFill/>
              <a:ln w="1905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889" name="Line"/>
              <p:cNvSpPr/>
              <p:nvPr/>
            </p:nvSpPr>
            <p:spPr>
              <a:xfrm flipH="1">
                <a:off x="96527" y="126191"/>
                <a:ext cx="407678" cy="346643"/>
              </a:xfrm>
              <a:prstGeom prst="line">
                <a:avLst/>
              </a:prstGeom>
              <a:noFill/>
              <a:ln w="1905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890" name="Circle"/>
              <p:cNvSpPr/>
              <p:nvPr/>
            </p:nvSpPr>
            <p:spPr>
              <a:xfrm>
                <a:off x="206844" y="220634"/>
                <a:ext cx="165477" cy="165477"/>
              </a:xfrm>
              <a:prstGeom prst="ellipse">
                <a:avLst/>
              </a:prstGeom>
              <a:solidFill>
                <a:srgbClr val="232323"/>
              </a:solidFill>
              <a:ln w="12700" cap="flat">
                <a:solidFill>
                  <a:srgbClr val="60606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  <p:grpSp>
          <p:nvGrpSpPr>
            <p:cNvPr id="898" name="Group"/>
            <p:cNvGrpSpPr/>
            <p:nvPr/>
          </p:nvGrpSpPr>
          <p:grpSpPr>
            <a:xfrm>
              <a:off x="4256571" y="0"/>
              <a:ext cx="592956" cy="592955"/>
              <a:chOff x="0" y="0"/>
              <a:chExt cx="592954" cy="592954"/>
            </a:xfrm>
          </p:grpSpPr>
          <p:sp>
            <p:nvSpPr>
              <p:cNvPr id="892" name="Circle"/>
              <p:cNvSpPr/>
              <p:nvPr/>
            </p:nvSpPr>
            <p:spPr>
              <a:xfrm>
                <a:off x="0" y="0"/>
                <a:ext cx="592955" cy="592955"/>
              </a:xfrm>
              <a:prstGeom prst="ellipse">
                <a:avLst/>
              </a:prstGeom>
              <a:solidFill>
                <a:srgbClr val="232323"/>
              </a:solidFill>
              <a:ln w="25400" cap="flat">
                <a:solidFill>
                  <a:srgbClr val="60606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893" name="Line"/>
              <p:cNvSpPr/>
              <p:nvPr/>
            </p:nvSpPr>
            <p:spPr>
              <a:xfrm flipV="1">
                <a:off x="32802" y="299513"/>
                <a:ext cx="535130" cy="1"/>
              </a:xfrm>
              <a:prstGeom prst="line">
                <a:avLst/>
              </a:prstGeom>
              <a:noFill/>
              <a:ln w="1905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894" name="Line"/>
              <p:cNvSpPr/>
              <p:nvPr/>
            </p:nvSpPr>
            <p:spPr>
              <a:xfrm flipH="1" flipV="1">
                <a:off x="295143" y="26707"/>
                <a:ext cx="1" cy="535128"/>
              </a:xfrm>
              <a:prstGeom prst="line">
                <a:avLst/>
              </a:prstGeom>
              <a:noFill/>
              <a:ln w="1905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895" name="Line"/>
              <p:cNvSpPr/>
              <p:nvPr/>
            </p:nvSpPr>
            <p:spPr>
              <a:xfrm>
                <a:off x="104008" y="116317"/>
                <a:ext cx="378393" cy="378393"/>
              </a:xfrm>
              <a:prstGeom prst="line">
                <a:avLst/>
              </a:prstGeom>
              <a:noFill/>
              <a:ln w="1905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896" name="Line"/>
              <p:cNvSpPr/>
              <p:nvPr/>
            </p:nvSpPr>
            <p:spPr>
              <a:xfrm flipH="1">
                <a:off x="96527" y="126191"/>
                <a:ext cx="407678" cy="346643"/>
              </a:xfrm>
              <a:prstGeom prst="line">
                <a:avLst/>
              </a:prstGeom>
              <a:noFill/>
              <a:ln w="1905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897" name="Circle"/>
              <p:cNvSpPr/>
              <p:nvPr/>
            </p:nvSpPr>
            <p:spPr>
              <a:xfrm>
                <a:off x="206844" y="220634"/>
                <a:ext cx="165477" cy="165477"/>
              </a:xfrm>
              <a:prstGeom prst="ellipse">
                <a:avLst/>
              </a:prstGeom>
              <a:solidFill>
                <a:srgbClr val="232323"/>
              </a:solidFill>
              <a:ln w="12700" cap="flat">
                <a:solidFill>
                  <a:srgbClr val="60606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</p:grpSp>
      <p:pic>
        <p:nvPicPr>
          <p:cNvPr id="900" name="R-logo.001.png" descr="R-logo.001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90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902" name="num"/>
          <p:cNvSpPr txBox="1"/>
          <p:nvPr/>
        </p:nvSpPr>
        <p:spPr>
          <a:xfrm>
            <a:off x="6630212" y="27151"/>
            <a:ext cx="3303608" cy="1063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num</a:t>
            </a:r>
          </a:p>
        </p:txBody>
      </p:sp>
      <p:sp>
        <p:nvSpPr>
          <p:cNvPr id="903" name="log"/>
          <p:cNvSpPr txBox="1"/>
          <p:nvPr/>
        </p:nvSpPr>
        <p:spPr>
          <a:xfrm>
            <a:off x="10325593" y="27151"/>
            <a:ext cx="3303609" cy="1063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log</a:t>
            </a:r>
          </a:p>
        </p:txBody>
      </p:sp>
      <p:sp>
        <p:nvSpPr>
          <p:cNvPr id="904" name="cha"/>
          <p:cNvSpPr txBox="1"/>
          <p:nvPr/>
        </p:nvSpPr>
        <p:spPr>
          <a:xfrm>
            <a:off x="16297498" y="27151"/>
            <a:ext cx="3303608" cy="1063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cha</a:t>
            </a:r>
          </a:p>
        </p:txBody>
      </p:sp>
      <p:sp>
        <p:nvSpPr>
          <p:cNvPr id="905" name="lst[&quot;num&quot;]"/>
          <p:cNvSpPr txBox="1"/>
          <p:nvPr/>
        </p:nvSpPr>
        <p:spPr>
          <a:xfrm>
            <a:off x="1473619" y="6041545"/>
            <a:ext cx="4943011" cy="10635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 algn="l">
              <a:defRPr sz="50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["num"]</a:t>
            </a:r>
          </a:p>
        </p:txBody>
      </p:sp>
      <p:grpSp>
        <p:nvGrpSpPr>
          <p:cNvPr id="994" name="Group"/>
          <p:cNvGrpSpPr/>
          <p:nvPr/>
        </p:nvGrpSpPr>
        <p:grpSpPr>
          <a:xfrm>
            <a:off x="7593765" y="3601263"/>
            <a:ext cx="8767266" cy="3401928"/>
            <a:chOff x="0" y="0"/>
            <a:chExt cx="8767265" cy="3401926"/>
          </a:xfrm>
        </p:grpSpPr>
        <p:grpSp>
          <p:nvGrpSpPr>
            <p:cNvPr id="959" name="Group"/>
            <p:cNvGrpSpPr/>
            <p:nvPr/>
          </p:nvGrpSpPr>
          <p:grpSpPr>
            <a:xfrm>
              <a:off x="-1" y="642302"/>
              <a:ext cx="4713367" cy="2759625"/>
              <a:chOff x="0" y="0"/>
              <a:chExt cx="4713365" cy="2759623"/>
            </a:xfrm>
          </p:grpSpPr>
          <p:sp>
            <p:nvSpPr>
              <p:cNvPr id="906" name="Rectangle"/>
              <p:cNvSpPr/>
              <p:nvPr/>
            </p:nvSpPr>
            <p:spPr>
              <a:xfrm>
                <a:off x="1461210" y="557219"/>
                <a:ext cx="317656" cy="381186"/>
              </a:xfrm>
              <a:prstGeom prst="rect">
                <a:avLst/>
              </a:prstGeom>
              <a:gradFill flip="none" rotWithShape="1">
                <a:gsLst>
                  <a:gs pos="23158">
                    <a:srgbClr val="4D4956"/>
                  </a:gs>
                  <a:gs pos="42812">
                    <a:srgbClr val="38363C"/>
                  </a:gs>
                  <a:gs pos="100000">
                    <a:srgbClr val="232323"/>
                  </a:gs>
                </a:gsLst>
                <a:lin ang="0" scaled="0"/>
              </a:gra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907" name="Rectangle"/>
              <p:cNvSpPr/>
              <p:nvPr/>
            </p:nvSpPr>
            <p:spPr>
              <a:xfrm>
                <a:off x="1927104" y="578395"/>
                <a:ext cx="317655" cy="381187"/>
              </a:xfrm>
              <a:prstGeom prst="rect">
                <a:avLst/>
              </a:prstGeom>
              <a:gradFill flip="none" rotWithShape="1">
                <a:gsLst>
                  <a:gs pos="23158">
                    <a:srgbClr val="4D4956"/>
                  </a:gs>
                  <a:gs pos="42812">
                    <a:srgbClr val="38363C"/>
                  </a:gs>
                  <a:gs pos="100000">
                    <a:srgbClr val="232323"/>
                  </a:gs>
                </a:gsLst>
                <a:lin ang="0" scaled="0"/>
              </a:gra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908" name="Rectangle"/>
              <p:cNvSpPr/>
              <p:nvPr/>
            </p:nvSpPr>
            <p:spPr>
              <a:xfrm>
                <a:off x="2922421" y="366626"/>
                <a:ext cx="42355" cy="783549"/>
              </a:xfrm>
              <a:prstGeom prst="rect">
                <a:avLst/>
              </a:prstGeom>
              <a:gradFill flip="none" rotWithShape="1">
                <a:gsLst>
                  <a:gs pos="23158">
                    <a:srgbClr val="4D4956"/>
                  </a:gs>
                  <a:gs pos="42812">
                    <a:srgbClr val="38363C"/>
                  </a:gs>
                  <a:gs pos="100000">
                    <a:srgbClr val="232323"/>
                  </a:gs>
                </a:gsLst>
                <a:lin ang="0" scaled="0"/>
              </a:gra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909" name="Rectangle"/>
              <p:cNvSpPr/>
              <p:nvPr/>
            </p:nvSpPr>
            <p:spPr>
              <a:xfrm>
                <a:off x="889432" y="557219"/>
                <a:ext cx="232948" cy="465894"/>
              </a:xfrm>
              <a:prstGeom prst="rect">
                <a:avLst/>
              </a:prstGeom>
              <a:gradFill flip="none" rotWithShape="1">
                <a:gsLst>
                  <a:gs pos="23158">
                    <a:srgbClr val="4D4956"/>
                  </a:gs>
                  <a:gs pos="42812">
                    <a:srgbClr val="38363C"/>
                  </a:gs>
                  <a:gs pos="100000">
                    <a:srgbClr val="232323"/>
                  </a:gs>
                </a:gsLst>
                <a:lin ang="0" scaled="0"/>
              </a:gra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910" name="Shape"/>
              <p:cNvSpPr/>
              <p:nvPr/>
            </p:nvSpPr>
            <p:spPr>
              <a:xfrm>
                <a:off x="450796" y="1076013"/>
                <a:ext cx="161351" cy="25429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0" y="39"/>
                    </a:lnTo>
                    <a:lnTo>
                      <a:pt x="0" y="5973"/>
                    </a:lnTo>
                    <a:lnTo>
                      <a:pt x="3815" y="12458"/>
                    </a:lnTo>
                    <a:lnTo>
                      <a:pt x="9053" y="17577"/>
                    </a:lnTo>
                    <a:lnTo>
                      <a:pt x="2026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adFill flip="none" rotWithShape="1">
                <a:gsLst>
                  <a:gs pos="23158">
                    <a:srgbClr val="4D4956"/>
                  </a:gs>
                  <a:gs pos="42812">
                    <a:srgbClr val="38363C"/>
                  </a:gs>
                  <a:gs pos="100000">
                    <a:srgbClr val="232323"/>
                  </a:gs>
                </a:gsLst>
                <a:lin ang="5759999" scaled="0"/>
              </a:gra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200"/>
                </a:pPr>
                <a:endParaRPr/>
              </a:p>
            </p:txBody>
          </p:sp>
          <p:sp>
            <p:nvSpPr>
              <p:cNvPr id="911" name="Rectangle"/>
              <p:cNvSpPr/>
              <p:nvPr/>
            </p:nvSpPr>
            <p:spPr>
              <a:xfrm>
                <a:off x="571778" y="980758"/>
                <a:ext cx="211770" cy="825903"/>
              </a:xfrm>
              <a:prstGeom prst="rect">
                <a:avLst/>
              </a:prstGeom>
              <a:gradFill flip="none" rotWithShape="1">
                <a:gsLst>
                  <a:gs pos="24759">
                    <a:srgbClr val="58596B"/>
                  </a:gs>
                  <a:gs pos="70331">
                    <a:srgbClr val="3D3E47"/>
                  </a:gs>
                  <a:gs pos="100000">
                    <a:srgbClr val="232323"/>
                  </a:gs>
                </a:gsLst>
                <a:lin ang="5400000" scaled="0"/>
              </a:gra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912" name="Rectangle"/>
              <p:cNvSpPr/>
              <p:nvPr/>
            </p:nvSpPr>
            <p:spPr>
              <a:xfrm>
                <a:off x="720017" y="1806660"/>
                <a:ext cx="3896563" cy="614133"/>
              </a:xfrm>
              <a:prstGeom prst="rect">
                <a:avLst/>
              </a:prstGeom>
              <a:solidFill>
                <a:srgbClr val="000000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913" name="Rectangle"/>
              <p:cNvSpPr/>
              <p:nvPr/>
            </p:nvSpPr>
            <p:spPr>
              <a:xfrm>
                <a:off x="656486" y="874873"/>
                <a:ext cx="3917740" cy="1016496"/>
              </a:xfrm>
              <a:prstGeom prst="rect">
                <a:avLst/>
              </a:prstGeom>
              <a:gradFill flip="none" rotWithShape="1">
                <a:gsLst>
                  <a:gs pos="24759">
                    <a:srgbClr val="58596B"/>
                  </a:gs>
                  <a:gs pos="70331">
                    <a:srgbClr val="3D3E47"/>
                  </a:gs>
                  <a:gs pos="100000">
                    <a:srgbClr val="232323"/>
                  </a:gs>
                </a:gsLst>
                <a:lin ang="5400000" scaled="0"/>
              </a:gra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914" name="Triangle"/>
              <p:cNvSpPr/>
              <p:nvPr/>
            </p:nvSpPr>
            <p:spPr>
              <a:xfrm flipH="1">
                <a:off x="-1" y="1933722"/>
                <a:ext cx="741195" cy="6353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21600" y="216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915" name="Rectangle"/>
              <p:cNvSpPr/>
              <p:nvPr/>
            </p:nvSpPr>
            <p:spPr>
              <a:xfrm>
                <a:off x="2858891" y="811342"/>
                <a:ext cx="910610" cy="1122381"/>
              </a:xfrm>
              <a:prstGeom prst="rect">
                <a:avLst/>
              </a:prstGeom>
              <a:gradFill flip="none" rotWithShape="1">
                <a:gsLst>
                  <a:gs pos="3667">
                    <a:srgbClr val="58596B"/>
                  </a:gs>
                  <a:gs pos="62015">
                    <a:srgbClr val="3D3E47"/>
                  </a:gs>
                  <a:gs pos="100000">
                    <a:srgbClr val="232323"/>
                  </a:gs>
                </a:gsLst>
                <a:lin ang="5400000" scaled="0"/>
              </a:gra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916" name="Rectangle"/>
              <p:cNvSpPr/>
              <p:nvPr/>
            </p:nvSpPr>
            <p:spPr>
              <a:xfrm>
                <a:off x="3600084" y="663103"/>
                <a:ext cx="1058850" cy="1249443"/>
              </a:xfrm>
              <a:prstGeom prst="rect">
                <a:avLst/>
              </a:prstGeom>
              <a:gradFill flip="none" rotWithShape="1">
                <a:gsLst>
                  <a:gs pos="0">
                    <a:srgbClr val="58596B"/>
                  </a:gs>
                  <a:gs pos="60569">
                    <a:srgbClr val="3D3E47"/>
                  </a:gs>
                  <a:gs pos="100000">
                    <a:srgbClr val="232323"/>
                  </a:gs>
                </a:gsLst>
                <a:lin ang="5400000" scaled="0"/>
              </a:gra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grpSp>
            <p:nvGrpSpPr>
              <p:cNvPr id="920" name="Group"/>
              <p:cNvGrpSpPr/>
              <p:nvPr/>
            </p:nvGrpSpPr>
            <p:grpSpPr>
              <a:xfrm>
                <a:off x="3663615" y="874873"/>
                <a:ext cx="952965" cy="508248"/>
                <a:chOff x="0" y="0"/>
                <a:chExt cx="952963" cy="508247"/>
              </a:xfrm>
            </p:grpSpPr>
            <p:sp>
              <p:nvSpPr>
                <p:cNvPr id="917" name="Rectangle"/>
                <p:cNvSpPr/>
                <p:nvPr/>
              </p:nvSpPr>
              <p:spPr>
                <a:xfrm>
                  <a:off x="0" y="0"/>
                  <a:ext cx="293220" cy="508248"/>
                </a:xfrm>
                <a:prstGeom prst="rect">
                  <a:avLst/>
                </a:prstGeom>
                <a:solidFill>
                  <a:srgbClr val="000000"/>
                </a:solidFill>
                <a:ln w="254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918" name="Rectangle"/>
                <p:cNvSpPr/>
                <p:nvPr/>
              </p:nvSpPr>
              <p:spPr>
                <a:xfrm>
                  <a:off x="329872" y="0"/>
                  <a:ext cx="293220" cy="508248"/>
                </a:xfrm>
                <a:prstGeom prst="rect">
                  <a:avLst/>
                </a:prstGeom>
                <a:solidFill>
                  <a:srgbClr val="000000"/>
                </a:solidFill>
                <a:ln w="254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919" name="Rectangle"/>
                <p:cNvSpPr/>
                <p:nvPr/>
              </p:nvSpPr>
              <p:spPr>
                <a:xfrm>
                  <a:off x="659744" y="0"/>
                  <a:ext cx="293220" cy="508248"/>
                </a:xfrm>
                <a:prstGeom prst="rect">
                  <a:avLst/>
                </a:prstGeom>
                <a:solidFill>
                  <a:srgbClr val="000000"/>
                </a:solidFill>
                <a:ln w="254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  <p:sp>
            <p:nvSpPr>
              <p:cNvPr id="921" name="Rectangle"/>
              <p:cNvSpPr/>
              <p:nvPr/>
            </p:nvSpPr>
            <p:spPr>
              <a:xfrm>
                <a:off x="1440034" y="1976076"/>
                <a:ext cx="338832" cy="614133"/>
              </a:xfrm>
              <a:prstGeom prst="rect">
                <a:avLst/>
              </a:prstGeom>
              <a:solidFill>
                <a:srgbClr val="000000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922" name="Shape"/>
              <p:cNvSpPr/>
              <p:nvPr/>
            </p:nvSpPr>
            <p:spPr>
              <a:xfrm>
                <a:off x="718941" y="0"/>
                <a:ext cx="572772" cy="6561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960" y="21431"/>
                    </a:moveTo>
                    <a:lnTo>
                      <a:pt x="0" y="290"/>
                    </a:lnTo>
                    <a:lnTo>
                      <a:pt x="21600" y="0"/>
                    </a:lnTo>
                    <a:lnTo>
                      <a:pt x="16902" y="21600"/>
                    </a:lnTo>
                    <a:lnTo>
                      <a:pt x="4960" y="21431"/>
                    </a:lnTo>
                    <a:close/>
                  </a:path>
                </a:pathLst>
              </a:custGeom>
              <a:gradFill flip="none" rotWithShape="1">
                <a:gsLst>
                  <a:gs pos="23158">
                    <a:srgbClr val="4D4956"/>
                  </a:gs>
                  <a:gs pos="42812">
                    <a:srgbClr val="38363C"/>
                  </a:gs>
                  <a:gs pos="100000">
                    <a:srgbClr val="232323"/>
                  </a:gs>
                </a:gsLst>
                <a:lin ang="0" scaled="0"/>
              </a:gra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200"/>
                </a:pPr>
                <a:endParaRPr/>
              </a:p>
            </p:txBody>
          </p:sp>
          <p:sp>
            <p:nvSpPr>
              <p:cNvPr id="923" name="Shape"/>
              <p:cNvSpPr/>
              <p:nvPr/>
            </p:nvSpPr>
            <p:spPr>
              <a:xfrm flipH="1">
                <a:off x="3506277" y="208191"/>
                <a:ext cx="1207089" cy="48707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68" y="0"/>
                    </a:moveTo>
                    <a:lnTo>
                      <a:pt x="0" y="20796"/>
                    </a:lnTo>
                    <a:lnTo>
                      <a:pt x="21600" y="21600"/>
                    </a:lnTo>
                    <a:lnTo>
                      <a:pt x="21600" y="10836"/>
                    </a:lnTo>
                    <a:lnTo>
                      <a:pt x="8652" y="560"/>
                    </a:lnTo>
                    <a:lnTo>
                      <a:pt x="68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4D4956"/>
                  </a:gs>
                  <a:gs pos="0">
                    <a:srgbClr val="38363C"/>
                  </a:gs>
                  <a:gs pos="100000">
                    <a:srgbClr val="232323"/>
                  </a:gs>
                </a:gsLst>
                <a:lin ang="0" scaled="0"/>
              </a:gra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200"/>
                </a:pPr>
                <a:endParaRPr/>
              </a:p>
            </p:txBody>
          </p:sp>
          <p:sp>
            <p:nvSpPr>
              <p:cNvPr id="924" name="Rectangle"/>
              <p:cNvSpPr/>
              <p:nvPr/>
            </p:nvSpPr>
            <p:spPr>
              <a:xfrm rot="16200000">
                <a:off x="2403586" y="461922"/>
                <a:ext cx="21178" cy="2350645"/>
              </a:xfrm>
              <a:prstGeom prst="rect">
                <a:avLst/>
              </a:prstGeom>
              <a:solidFill>
                <a:srgbClr val="60606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925" name="Rectangle"/>
              <p:cNvSpPr/>
              <p:nvPr/>
            </p:nvSpPr>
            <p:spPr>
              <a:xfrm rot="16200000">
                <a:off x="2583590" y="726634"/>
                <a:ext cx="21178" cy="1969460"/>
              </a:xfrm>
              <a:prstGeom prst="rect">
                <a:avLst/>
              </a:prstGeom>
              <a:solidFill>
                <a:srgbClr val="60606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926" name="Rectangle"/>
              <p:cNvSpPr/>
              <p:nvPr/>
            </p:nvSpPr>
            <p:spPr>
              <a:xfrm rot="2400000">
                <a:off x="1147266" y="1602235"/>
                <a:ext cx="21178" cy="296479"/>
              </a:xfrm>
              <a:prstGeom prst="rect">
                <a:avLst/>
              </a:prstGeom>
              <a:solidFill>
                <a:srgbClr val="60606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grpSp>
            <p:nvGrpSpPr>
              <p:cNvPr id="934" name="Group"/>
              <p:cNvGrpSpPr/>
              <p:nvPr/>
            </p:nvGrpSpPr>
            <p:grpSpPr>
              <a:xfrm>
                <a:off x="3684792" y="1849014"/>
                <a:ext cx="910611" cy="910610"/>
                <a:chOff x="0" y="0"/>
                <a:chExt cx="910609" cy="910609"/>
              </a:xfrm>
            </p:grpSpPr>
            <p:sp>
              <p:nvSpPr>
                <p:cNvPr id="927" name="Circle"/>
                <p:cNvSpPr/>
                <p:nvPr/>
              </p:nvSpPr>
              <p:spPr>
                <a:xfrm>
                  <a:off x="0" y="0"/>
                  <a:ext cx="910610" cy="910610"/>
                </a:xfrm>
                <a:prstGeom prst="ellipse">
                  <a:avLst/>
                </a:prstGeom>
                <a:solidFill>
                  <a:srgbClr val="232323"/>
                </a:solidFill>
                <a:ln w="254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grpSp>
              <p:nvGrpSpPr>
                <p:cNvPr id="932" name="Group"/>
                <p:cNvGrpSpPr/>
                <p:nvPr/>
              </p:nvGrpSpPr>
              <p:grpSpPr>
                <a:xfrm>
                  <a:off x="50375" y="41014"/>
                  <a:ext cx="821804" cy="821805"/>
                  <a:chOff x="6682" y="0"/>
                  <a:chExt cx="821803" cy="821803"/>
                </a:xfrm>
              </p:grpSpPr>
              <p:sp>
                <p:nvSpPr>
                  <p:cNvPr id="928" name="Line"/>
                  <p:cNvSpPr/>
                  <p:nvPr/>
                </p:nvSpPr>
                <p:spPr>
                  <a:xfrm>
                    <a:off x="116035" y="137615"/>
                    <a:ext cx="581104" cy="581104"/>
                  </a:xfrm>
                  <a:prstGeom prst="line">
                    <a:avLst/>
                  </a:prstGeom>
                  <a:noFill/>
                  <a:ln w="3810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929" name="Line"/>
                  <p:cNvSpPr/>
                  <p:nvPr/>
                </p:nvSpPr>
                <p:spPr>
                  <a:xfrm flipH="1">
                    <a:off x="104546" y="152780"/>
                    <a:ext cx="626077" cy="532345"/>
                  </a:xfrm>
                  <a:prstGeom prst="line">
                    <a:avLst/>
                  </a:prstGeom>
                  <a:noFill/>
                  <a:ln w="3810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930" name="Line"/>
                  <p:cNvSpPr/>
                  <p:nvPr/>
                </p:nvSpPr>
                <p:spPr>
                  <a:xfrm flipV="1">
                    <a:off x="6682" y="418952"/>
                    <a:ext cx="821805" cy="1"/>
                  </a:xfrm>
                  <a:prstGeom prst="line">
                    <a:avLst/>
                  </a:prstGeom>
                  <a:noFill/>
                  <a:ln w="3810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931" name="Line"/>
                  <p:cNvSpPr/>
                  <p:nvPr/>
                </p:nvSpPr>
                <p:spPr>
                  <a:xfrm flipH="1" flipV="1">
                    <a:off x="409563" y="-1"/>
                    <a:ext cx="1" cy="821805"/>
                  </a:xfrm>
                  <a:prstGeom prst="line">
                    <a:avLst/>
                  </a:prstGeom>
                  <a:noFill/>
                  <a:ln w="3810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</p:grpSp>
            <p:sp>
              <p:nvSpPr>
                <p:cNvPr id="933" name="Circle"/>
                <p:cNvSpPr/>
                <p:nvPr/>
              </p:nvSpPr>
              <p:spPr>
                <a:xfrm>
                  <a:off x="317654" y="338831"/>
                  <a:ext cx="254125" cy="254125"/>
                </a:xfrm>
                <a:prstGeom prst="ellipse">
                  <a:avLst/>
                </a:prstGeom>
                <a:solidFill>
                  <a:srgbClr val="232323"/>
                </a:solidFill>
                <a:ln w="127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  <p:grpSp>
            <p:nvGrpSpPr>
              <p:cNvPr id="942" name="Group"/>
              <p:cNvGrpSpPr/>
              <p:nvPr/>
            </p:nvGrpSpPr>
            <p:grpSpPr>
              <a:xfrm>
                <a:off x="2753006" y="1849014"/>
                <a:ext cx="910610" cy="910610"/>
                <a:chOff x="0" y="0"/>
                <a:chExt cx="910609" cy="910609"/>
              </a:xfrm>
            </p:grpSpPr>
            <p:sp>
              <p:nvSpPr>
                <p:cNvPr id="935" name="Circle"/>
                <p:cNvSpPr/>
                <p:nvPr/>
              </p:nvSpPr>
              <p:spPr>
                <a:xfrm>
                  <a:off x="0" y="0"/>
                  <a:ext cx="910610" cy="910610"/>
                </a:xfrm>
                <a:prstGeom prst="ellipse">
                  <a:avLst/>
                </a:prstGeom>
                <a:solidFill>
                  <a:srgbClr val="232323"/>
                </a:solidFill>
                <a:ln w="254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grpSp>
              <p:nvGrpSpPr>
                <p:cNvPr id="940" name="Group"/>
                <p:cNvGrpSpPr/>
                <p:nvPr/>
              </p:nvGrpSpPr>
              <p:grpSpPr>
                <a:xfrm>
                  <a:off x="50375" y="41014"/>
                  <a:ext cx="821804" cy="821805"/>
                  <a:chOff x="6682" y="0"/>
                  <a:chExt cx="821803" cy="821803"/>
                </a:xfrm>
              </p:grpSpPr>
              <p:sp>
                <p:nvSpPr>
                  <p:cNvPr id="936" name="Line"/>
                  <p:cNvSpPr/>
                  <p:nvPr/>
                </p:nvSpPr>
                <p:spPr>
                  <a:xfrm>
                    <a:off x="116035" y="137615"/>
                    <a:ext cx="581104" cy="581104"/>
                  </a:xfrm>
                  <a:prstGeom prst="line">
                    <a:avLst/>
                  </a:prstGeom>
                  <a:noFill/>
                  <a:ln w="3810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937" name="Line"/>
                  <p:cNvSpPr/>
                  <p:nvPr/>
                </p:nvSpPr>
                <p:spPr>
                  <a:xfrm flipH="1">
                    <a:off x="104546" y="152780"/>
                    <a:ext cx="626077" cy="532345"/>
                  </a:xfrm>
                  <a:prstGeom prst="line">
                    <a:avLst/>
                  </a:prstGeom>
                  <a:noFill/>
                  <a:ln w="3810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938" name="Line"/>
                  <p:cNvSpPr/>
                  <p:nvPr/>
                </p:nvSpPr>
                <p:spPr>
                  <a:xfrm flipV="1">
                    <a:off x="6682" y="418952"/>
                    <a:ext cx="821805" cy="1"/>
                  </a:xfrm>
                  <a:prstGeom prst="line">
                    <a:avLst/>
                  </a:prstGeom>
                  <a:noFill/>
                  <a:ln w="3810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939" name="Line"/>
                  <p:cNvSpPr/>
                  <p:nvPr/>
                </p:nvSpPr>
                <p:spPr>
                  <a:xfrm flipH="1" flipV="1">
                    <a:off x="409563" y="-1"/>
                    <a:ext cx="1" cy="821805"/>
                  </a:xfrm>
                  <a:prstGeom prst="line">
                    <a:avLst/>
                  </a:prstGeom>
                  <a:noFill/>
                  <a:ln w="3810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</p:grpSp>
            <p:sp>
              <p:nvSpPr>
                <p:cNvPr id="941" name="Circle"/>
                <p:cNvSpPr/>
                <p:nvPr/>
              </p:nvSpPr>
              <p:spPr>
                <a:xfrm>
                  <a:off x="317654" y="338831"/>
                  <a:ext cx="254125" cy="254125"/>
                </a:xfrm>
                <a:prstGeom prst="ellipse">
                  <a:avLst/>
                </a:prstGeom>
                <a:solidFill>
                  <a:srgbClr val="232323"/>
                </a:solidFill>
                <a:ln w="127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  <p:grpSp>
            <p:nvGrpSpPr>
              <p:cNvPr id="950" name="Group"/>
              <p:cNvGrpSpPr/>
              <p:nvPr/>
            </p:nvGrpSpPr>
            <p:grpSpPr>
              <a:xfrm>
                <a:off x="1821219" y="1849014"/>
                <a:ext cx="910611" cy="910610"/>
                <a:chOff x="0" y="0"/>
                <a:chExt cx="910609" cy="910609"/>
              </a:xfrm>
            </p:grpSpPr>
            <p:sp>
              <p:nvSpPr>
                <p:cNvPr id="943" name="Circle"/>
                <p:cNvSpPr/>
                <p:nvPr/>
              </p:nvSpPr>
              <p:spPr>
                <a:xfrm>
                  <a:off x="0" y="0"/>
                  <a:ext cx="910610" cy="910610"/>
                </a:xfrm>
                <a:prstGeom prst="ellipse">
                  <a:avLst/>
                </a:prstGeom>
                <a:solidFill>
                  <a:srgbClr val="232323"/>
                </a:solidFill>
                <a:ln w="254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grpSp>
              <p:nvGrpSpPr>
                <p:cNvPr id="948" name="Group"/>
                <p:cNvGrpSpPr/>
                <p:nvPr/>
              </p:nvGrpSpPr>
              <p:grpSpPr>
                <a:xfrm>
                  <a:off x="50375" y="41014"/>
                  <a:ext cx="821804" cy="821805"/>
                  <a:chOff x="6682" y="0"/>
                  <a:chExt cx="821803" cy="821803"/>
                </a:xfrm>
              </p:grpSpPr>
              <p:sp>
                <p:nvSpPr>
                  <p:cNvPr id="944" name="Line"/>
                  <p:cNvSpPr/>
                  <p:nvPr/>
                </p:nvSpPr>
                <p:spPr>
                  <a:xfrm>
                    <a:off x="116035" y="137615"/>
                    <a:ext cx="581104" cy="581104"/>
                  </a:xfrm>
                  <a:prstGeom prst="line">
                    <a:avLst/>
                  </a:prstGeom>
                  <a:noFill/>
                  <a:ln w="3810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945" name="Line"/>
                  <p:cNvSpPr/>
                  <p:nvPr/>
                </p:nvSpPr>
                <p:spPr>
                  <a:xfrm flipH="1">
                    <a:off x="104546" y="152780"/>
                    <a:ext cx="626077" cy="532345"/>
                  </a:xfrm>
                  <a:prstGeom prst="line">
                    <a:avLst/>
                  </a:prstGeom>
                  <a:noFill/>
                  <a:ln w="3810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946" name="Line"/>
                  <p:cNvSpPr/>
                  <p:nvPr/>
                </p:nvSpPr>
                <p:spPr>
                  <a:xfrm flipV="1">
                    <a:off x="6682" y="418952"/>
                    <a:ext cx="821805" cy="1"/>
                  </a:xfrm>
                  <a:prstGeom prst="line">
                    <a:avLst/>
                  </a:prstGeom>
                  <a:noFill/>
                  <a:ln w="3810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947" name="Line"/>
                  <p:cNvSpPr/>
                  <p:nvPr/>
                </p:nvSpPr>
                <p:spPr>
                  <a:xfrm flipH="1" flipV="1">
                    <a:off x="409563" y="-1"/>
                    <a:ext cx="1" cy="821805"/>
                  </a:xfrm>
                  <a:prstGeom prst="line">
                    <a:avLst/>
                  </a:prstGeom>
                  <a:noFill/>
                  <a:ln w="3810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</p:grpSp>
            <p:sp>
              <p:nvSpPr>
                <p:cNvPr id="949" name="Circle"/>
                <p:cNvSpPr/>
                <p:nvPr/>
              </p:nvSpPr>
              <p:spPr>
                <a:xfrm>
                  <a:off x="317654" y="338831"/>
                  <a:ext cx="254125" cy="254125"/>
                </a:xfrm>
                <a:prstGeom prst="ellipse">
                  <a:avLst/>
                </a:prstGeom>
                <a:solidFill>
                  <a:srgbClr val="232323"/>
                </a:solidFill>
                <a:ln w="127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  <p:grpSp>
            <p:nvGrpSpPr>
              <p:cNvPr id="957" name="Group"/>
              <p:cNvGrpSpPr/>
              <p:nvPr/>
            </p:nvGrpSpPr>
            <p:grpSpPr>
              <a:xfrm>
                <a:off x="804724" y="2145491"/>
                <a:ext cx="592956" cy="592956"/>
                <a:chOff x="0" y="0"/>
                <a:chExt cx="592954" cy="592954"/>
              </a:xfrm>
            </p:grpSpPr>
            <p:sp>
              <p:nvSpPr>
                <p:cNvPr id="951" name="Circle"/>
                <p:cNvSpPr/>
                <p:nvPr/>
              </p:nvSpPr>
              <p:spPr>
                <a:xfrm>
                  <a:off x="0" y="0"/>
                  <a:ext cx="592955" cy="592955"/>
                </a:xfrm>
                <a:prstGeom prst="ellipse">
                  <a:avLst/>
                </a:prstGeom>
                <a:solidFill>
                  <a:srgbClr val="232323"/>
                </a:solidFill>
                <a:ln w="254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952" name="Line"/>
                <p:cNvSpPr/>
                <p:nvPr/>
              </p:nvSpPr>
              <p:spPr>
                <a:xfrm flipV="1">
                  <a:off x="32802" y="299513"/>
                  <a:ext cx="535130" cy="1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953" name="Line"/>
                <p:cNvSpPr/>
                <p:nvPr/>
              </p:nvSpPr>
              <p:spPr>
                <a:xfrm flipH="1" flipV="1">
                  <a:off x="295143" y="26707"/>
                  <a:ext cx="1" cy="535128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954" name="Line"/>
                <p:cNvSpPr/>
                <p:nvPr/>
              </p:nvSpPr>
              <p:spPr>
                <a:xfrm>
                  <a:off x="104008" y="116317"/>
                  <a:ext cx="378393" cy="37839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955" name="Line"/>
                <p:cNvSpPr/>
                <p:nvPr/>
              </p:nvSpPr>
              <p:spPr>
                <a:xfrm flipH="1">
                  <a:off x="96527" y="126191"/>
                  <a:ext cx="407678" cy="34664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956" name="Circle"/>
                <p:cNvSpPr/>
                <p:nvPr/>
              </p:nvSpPr>
              <p:spPr>
                <a:xfrm>
                  <a:off x="206844" y="220634"/>
                  <a:ext cx="165477" cy="165477"/>
                </a:xfrm>
                <a:prstGeom prst="ellipse">
                  <a:avLst/>
                </a:prstGeom>
                <a:solidFill>
                  <a:srgbClr val="232323"/>
                </a:solidFill>
                <a:ln w="127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  <p:sp>
            <p:nvSpPr>
              <p:cNvPr id="958" name="Rectangle"/>
              <p:cNvSpPr/>
              <p:nvPr/>
            </p:nvSpPr>
            <p:spPr>
              <a:xfrm rot="2400000">
                <a:off x="1538890" y="1682809"/>
                <a:ext cx="21178" cy="211771"/>
              </a:xfrm>
              <a:prstGeom prst="rect">
                <a:avLst/>
              </a:prstGeom>
              <a:solidFill>
                <a:srgbClr val="60606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  <p:sp>
          <p:nvSpPr>
            <p:cNvPr id="960" name="Rectangle"/>
            <p:cNvSpPr/>
            <p:nvPr/>
          </p:nvSpPr>
          <p:spPr>
            <a:xfrm>
              <a:off x="4849526" y="966574"/>
              <a:ext cx="3917740" cy="2117698"/>
            </a:xfrm>
            <a:prstGeom prst="rect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61" name="c(8, 9)"/>
            <p:cNvSpPr txBox="1"/>
            <p:nvPr/>
          </p:nvSpPr>
          <p:spPr>
            <a:xfrm>
              <a:off x="5167181" y="1493669"/>
              <a:ext cx="3303608" cy="10635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5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c(8, 9)</a:t>
              </a:r>
            </a:p>
          </p:txBody>
        </p:sp>
        <p:grpSp>
          <p:nvGrpSpPr>
            <p:cNvPr id="992" name="Group"/>
            <p:cNvGrpSpPr/>
            <p:nvPr/>
          </p:nvGrpSpPr>
          <p:grpSpPr>
            <a:xfrm>
              <a:off x="5103650" y="2703086"/>
              <a:ext cx="3451847" cy="592956"/>
              <a:chOff x="0" y="0"/>
              <a:chExt cx="3451845" cy="592954"/>
            </a:xfrm>
          </p:grpSpPr>
          <p:grpSp>
            <p:nvGrpSpPr>
              <p:cNvPr id="976" name="Group"/>
              <p:cNvGrpSpPr/>
              <p:nvPr/>
            </p:nvGrpSpPr>
            <p:grpSpPr>
              <a:xfrm>
                <a:off x="0" y="0"/>
                <a:ext cx="1207088" cy="592955"/>
                <a:chOff x="0" y="0"/>
                <a:chExt cx="1207087" cy="592954"/>
              </a:xfrm>
            </p:grpSpPr>
            <p:grpSp>
              <p:nvGrpSpPr>
                <p:cNvPr id="968" name="Group"/>
                <p:cNvGrpSpPr/>
                <p:nvPr/>
              </p:nvGrpSpPr>
              <p:grpSpPr>
                <a:xfrm>
                  <a:off x="0" y="0"/>
                  <a:ext cx="592955" cy="592955"/>
                  <a:chOff x="0" y="0"/>
                  <a:chExt cx="592954" cy="592954"/>
                </a:xfrm>
              </p:grpSpPr>
              <p:sp>
                <p:nvSpPr>
                  <p:cNvPr id="962" name="Circle"/>
                  <p:cNvSpPr/>
                  <p:nvPr/>
                </p:nvSpPr>
                <p:spPr>
                  <a:xfrm>
                    <a:off x="0" y="0"/>
                    <a:ext cx="592955" cy="592955"/>
                  </a:xfrm>
                  <a:prstGeom prst="ellipse">
                    <a:avLst/>
                  </a:prstGeom>
                  <a:solidFill>
                    <a:srgbClr val="232323"/>
                  </a:solidFill>
                  <a:ln w="25400" cap="flat">
                    <a:solidFill>
                      <a:srgbClr val="60606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40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  <p:sp>
                <p:nvSpPr>
                  <p:cNvPr id="963" name="Line"/>
                  <p:cNvSpPr/>
                  <p:nvPr/>
                </p:nvSpPr>
                <p:spPr>
                  <a:xfrm flipV="1">
                    <a:off x="32802" y="299513"/>
                    <a:ext cx="535130" cy="1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964" name="Line"/>
                  <p:cNvSpPr/>
                  <p:nvPr/>
                </p:nvSpPr>
                <p:spPr>
                  <a:xfrm flipH="1" flipV="1">
                    <a:off x="295143" y="26707"/>
                    <a:ext cx="1" cy="535128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965" name="Line"/>
                  <p:cNvSpPr/>
                  <p:nvPr/>
                </p:nvSpPr>
                <p:spPr>
                  <a:xfrm>
                    <a:off x="104008" y="116317"/>
                    <a:ext cx="378393" cy="378393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966" name="Line"/>
                  <p:cNvSpPr/>
                  <p:nvPr/>
                </p:nvSpPr>
                <p:spPr>
                  <a:xfrm flipH="1">
                    <a:off x="96527" y="126191"/>
                    <a:ext cx="407678" cy="346643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967" name="Circle"/>
                  <p:cNvSpPr/>
                  <p:nvPr/>
                </p:nvSpPr>
                <p:spPr>
                  <a:xfrm>
                    <a:off x="206844" y="220634"/>
                    <a:ext cx="165477" cy="165477"/>
                  </a:xfrm>
                  <a:prstGeom prst="ellipse">
                    <a:avLst/>
                  </a:prstGeom>
                  <a:solidFill>
                    <a:srgbClr val="232323"/>
                  </a:solidFill>
                  <a:ln w="12700" cap="flat">
                    <a:solidFill>
                      <a:srgbClr val="60606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40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</p:grpSp>
            <p:grpSp>
              <p:nvGrpSpPr>
                <p:cNvPr id="975" name="Group"/>
                <p:cNvGrpSpPr/>
                <p:nvPr/>
              </p:nvGrpSpPr>
              <p:grpSpPr>
                <a:xfrm>
                  <a:off x="614132" y="0"/>
                  <a:ext cx="592956" cy="592955"/>
                  <a:chOff x="0" y="0"/>
                  <a:chExt cx="592954" cy="592954"/>
                </a:xfrm>
              </p:grpSpPr>
              <p:sp>
                <p:nvSpPr>
                  <p:cNvPr id="969" name="Circle"/>
                  <p:cNvSpPr/>
                  <p:nvPr/>
                </p:nvSpPr>
                <p:spPr>
                  <a:xfrm>
                    <a:off x="0" y="0"/>
                    <a:ext cx="592955" cy="592955"/>
                  </a:xfrm>
                  <a:prstGeom prst="ellipse">
                    <a:avLst/>
                  </a:prstGeom>
                  <a:solidFill>
                    <a:srgbClr val="232323"/>
                  </a:solidFill>
                  <a:ln w="25400" cap="flat">
                    <a:solidFill>
                      <a:srgbClr val="60606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40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  <p:sp>
                <p:nvSpPr>
                  <p:cNvPr id="970" name="Line"/>
                  <p:cNvSpPr/>
                  <p:nvPr/>
                </p:nvSpPr>
                <p:spPr>
                  <a:xfrm flipV="1">
                    <a:off x="32802" y="299513"/>
                    <a:ext cx="535130" cy="1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971" name="Line"/>
                  <p:cNvSpPr/>
                  <p:nvPr/>
                </p:nvSpPr>
                <p:spPr>
                  <a:xfrm flipH="1" flipV="1">
                    <a:off x="295143" y="26707"/>
                    <a:ext cx="1" cy="535128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972" name="Line"/>
                  <p:cNvSpPr/>
                  <p:nvPr/>
                </p:nvSpPr>
                <p:spPr>
                  <a:xfrm>
                    <a:off x="104008" y="116317"/>
                    <a:ext cx="378393" cy="378393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973" name="Line"/>
                  <p:cNvSpPr/>
                  <p:nvPr/>
                </p:nvSpPr>
                <p:spPr>
                  <a:xfrm flipH="1">
                    <a:off x="96527" y="126191"/>
                    <a:ext cx="407678" cy="346643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974" name="Circle"/>
                  <p:cNvSpPr/>
                  <p:nvPr/>
                </p:nvSpPr>
                <p:spPr>
                  <a:xfrm>
                    <a:off x="206844" y="220634"/>
                    <a:ext cx="165477" cy="165477"/>
                  </a:xfrm>
                  <a:prstGeom prst="ellipse">
                    <a:avLst/>
                  </a:prstGeom>
                  <a:solidFill>
                    <a:srgbClr val="232323"/>
                  </a:solidFill>
                  <a:ln w="12700" cap="flat">
                    <a:solidFill>
                      <a:srgbClr val="60606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40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</p:grpSp>
          </p:grpSp>
          <p:grpSp>
            <p:nvGrpSpPr>
              <p:cNvPr id="991" name="Group"/>
              <p:cNvGrpSpPr/>
              <p:nvPr/>
            </p:nvGrpSpPr>
            <p:grpSpPr>
              <a:xfrm>
                <a:off x="2244758" y="0"/>
                <a:ext cx="1207088" cy="592955"/>
                <a:chOff x="0" y="0"/>
                <a:chExt cx="1207087" cy="592954"/>
              </a:xfrm>
            </p:grpSpPr>
            <p:grpSp>
              <p:nvGrpSpPr>
                <p:cNvPr id="983" name="Group"/>
                <p:cNvGrpSpPr/>
                <p:nvPr/>
              </p:nvGrpSpPr>
              <p:grpSpPr>
                <a:xfrm>
                  <a:off x="0" y="0"/>
                  <a:ext cx="592955" cy="592955"/>
                  <a:chOff x="0" y="0"/>
                  <a:chExt cx="592954" cy="592954"/>
                </a:xfrm>
              </p:grpSpPr>
              <p:sp>
                <p:nvSpPr>
                  <p:cNvPr id="977" name="Circle"/>
                  <p:cNvSpPr/>
                  <p:nvPr/>
                </p:nvSpPr>
                <p:spPr>
                  <a:xfrm>
                    <a:off x="0" y="0"/>
                    <a:ext cx="592955" cy="592955"/>
                  </a:xfrm>
                  <a:prstGeom prst="ellipse">
                    <a:avLst/>
                  </a:prstGeom>
                  <a:solidFill>
                    <a:srgbClr val="232323"/>
                  </a:solidFill>
                  <a:ln w="25400" cap="flat">
                    <a:solidFill>
                      <a:srgbClr val="60606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40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  <p:sp>
                <p:nvSpPr>
                  <p:cNvPr id="978" name="Line"/>
                  <p:cNvSpPr/>
                  <p:nvPr/>
                </p:nvSpPr>
                <p:spPr>
                  <a:xfrm flipV="1">
                    <a:off x="32802" y="299513"/>
                    <a:ext cx="535130" cy="1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979" name="Line"/>
                  <p:cNvSpPr/>
                  <p:nvPr/>
                </p:nvSpPr>
                <p:spPr>
                  <a:xfrm flipH="1" flipV="1">
                    <a:off x="295143" y="26707"/>
                    <a:ext cx="1" cy="535128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980" name="Line"/>
                  <p:cNvSpPr/>
                  <p:nvPr/>
                </p:nvSpPr>
                <p:spPr>
                  <a:xfrm>
                    <a:off x="104008" y="116317"/>
                    <a:ext cx="378393" cy="378393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981" name="Line"/>
                  <p:cNvSpPr/>
                  <p:nvPr/>
                </p:nvSpPr>
                <p:spPr>
                  <a:xfrm flipH="1">
                    <a:off x="96527" y="126191"/>
                    <a:ext cx="407678" cy="346643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982" name="Circle"/>
                  <p:cNvSpPr/>
                  <p:nvPr/>
                </p:nvSpPr>
                <p:spPr>
                  <a:xfrm>
                    <a:off x="206844" y="220634"/>
                    <a:ext cx="165477" cy="165477"/>
                  </a:xfrm>
                  <a:prstGeom prst="ellipse">
                    <a:avLst/>
                  </a:prstGeom>
                  <a:solidFill>
                    <a:srgbClr val="232323"/>
                  </a:solidFill>
                  <a:ln w="12700" cap="flat">
                    <a:solidFill>
                      <a:srgbClr val="60606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40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</p:grpSp>
            <p:grpSp>
              <p:nvGrpSpPr>
                <p:cNvPr id="990" name="Group"/>
                <p:cNvGrpSpPr/>
                <p:nvPr/>
              </p:nvGrpSpPr>
              <p:grpSpPr>
                <a:xfrm>
                  <a:off x="614132" y="0"/>
                  <a:ext cx="592956" cy="592955"/>
                  <a:chOff x="0" y="0"/>
                  <a:chExt cx="592954" cy="592954"/>
                </a:xfrm>
              </p:grpSpPr>
              <p:sp>
                <p:nvSpPr>
                  <p:cNvPr id="984" name="Circle"/>
                  <p:cNvSpPr/>
                  <p:nvPr/>
                </p:nvSpPr>
                <p:spPr>
                  <a:xfrm>
                    <a:off x="0" y="0"/>
                    <a:ext cx="592955" cy="592955"/>
                  </a:xfrm>
                  <a:prstGeom prst="ellipse">
                    <a:avLst/>
                  </a:prstGeom>
                  <a:solidFill>
                    <a:srgbClr val="232323"/>
                  </a:solidFill>
                  <a:ln w="25400" cap="flat">
                    <a:solidFill>
                      <a:srgbClr val="60606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40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  <p:sp>
                <p:nvSpPr>
                  <p:cNvPr id="985" name="Line"/>
                  <p:cNvSpPr/>
                  <p:nvPr/>
                </p:nvSpPr>
                <p:spPr>
                  <a:xfrm flipV="1">
                    <a:off x="32802" y="299513"/>
                    <a:ext cx="535130" cy="1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986" name="Line"/>
                  <p:cNvSpPr/>
                  <p:nvPr/>
                </p:nvSpPr>
                <p:spPr>
                  <a:xfrm flipH="1" flipV="1">
                    <a:off x="295143" y="26707"/>
                    <a:ext cx="1" cy="535128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987" name="Line"/>
                  <p:cNvSpPr/>
                  <p:nvPr/>
                </p:nvSpPr>
                <p:spPr>
                  <a:xfrm>
                    <a:off x="104008" y="116317"/>
                    <a:ext cx="378393" cy="378393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988" name="Line"/>
                  <p:cNvSpPr/>
                  <p:nvPr/>
                </p:nvSpPr>
                <p:spPr>
                  <a:xfrm flipH="1">
                    <a:off x="96527" y="126191"/>
                    <a:ext cx="407678" cy="346643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989" name="Circle"/>
                  <p:cNvSpPr/>
                  <p:nvPr/>
                </p:nvSpPr>
                <p:spPr>
                  <a:xfrm>
                    <a:off x="206844" y="220634"/>
                    <a:ext cx="165477" cy="165477"/>
                  </a:xfrm>
                  <a:prstGeom prst="ellipse">
                    <a:avLst/>
                  </a:prstGeom>
                  <a:solidFill>
                    <a:srgbClr val="232323"/>
                  </a:solidFill>
                  <a:ln w="12700" cap="flat">
                    <a:solidFill>
                      <a:srgbClr val="60606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40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</p:grpSp>
          </p:grpSp>
        </p:grpSp>
        <p:sp>
          <p:nvSpPr>
            <p:cNvPr id="993" name="num"/>
            <p:cNvSpPr txBox="1"/>
            <p:nvPr/>
          </p:nvSpPr>
          <p:spPr>
            <a:xfrm>
              <a:off x="5156592" y="0"/>
              <a:ext cx="3303608" cy="10635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5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num</a:t>
              </a:r>
            </a:p>
          </p:txBody>
        </p:sp>
      </p:grpSp>
      <p:sp>
        <p:nvSpPr>
          <p:cNvPr id="995" name="lst[[&quot;num&quot;]]"/>
          <p:cNvSpPr txBox="1"/>
          <p:nvPr/>
        </p:nvSpPr>
        <p:spPr>
          <a:xfrm>
            <a:off x="1473619" y="8567743"/>
            <a:ext cx="4943011" cy="1063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 algn="l">
              <a:defRPr sz="50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[["num"]]</a:t>
            </a:r>
          </a:p>
        </p:txBody>
      </p:sp>
      <p:sp>
        <p:nvSpPr>
          <p:cNvPr id="996" name="c(8, 9)"/>
          <p:cNvSpPr txBox="1"/>
          <p:nvPr/>
        </p:nvSpPr>
        <p:spPr>
          <a:xfrm>
            <a:off x="12644471" y="8567743"/>
            <a:ext cx="3303608" cy="1063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c(8, 9)</a:t>
            </a:r>
          </a:p>
        </p:txBody>
      </p:sp>
    </p:spTree>
    <p:extLst>
      <p:ext uri="{BB962C8B-B14F-4D97-AF65-F5344CB8AC3E}">
        <p14:creationId xmlns:p14="http://schemas.microsoft.com/office/powerpoint/2010/main" val="2430281063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Rectangle"/>
          <p:cNvSpPr/>
          <p:nvPr/>
        </p:nvSpPr>
        <p:spPr>
          <a:xfrm>
            <a:off x="1014986" y="11043640"/>
            <a:ext cx="5630633" cy="122041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999" name="Rectangle"/>
          <p:cNvSpPr/>
          <p:nvPr/>
        </p:nvSpPr>
        <p:spPr>
          <a:xfrm>
            <a:off x="1014986" y="8485193"/>
            <a:ext cx="5630633" cy="122041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000" name="Rectangle"/>
          <p:cNvSpPr/>
          <p:nvPr/>
        </p:nvSpPr>
        <p:spPr>
          <a:xfrm>
            <a:off x="1014986" y="5983497"/>
            <a:ext cx="5630633" cy="122041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grpSp>
        <p:nvGrpSpPr>
          <p:cNvPr id="1054" name="Group"/>
          <p:cNvGrpSpPr/>
          <p:nvPr/>
        </p:nvGrpSpPr>
        <p:grpSpPr>
          <a:xfrm>
            <a:off x="1473619" y="669453"/>
            <a:ext cx="4713366" cy="2759625"/>
            <a:chOff x="0" y="0"/>
            <a:chExt cx="4713365" cy="2759623"/>
          </a:xfrm>
        </p:grpSpPr>
        <p:sp>
          <p:nvSpPr>
            <p:cNvPr id="1001" name="Rectangle"/>
            <p:cNvSpPr/>
            <p:nvPr/>
          </p:nvSpPr>
          <p:spPr>
            <a:xfrm>
              <a:off x="1461210" y="557219"/>
              <a:ext cx="317656" cy="381186"/>
            </a:xfrm>
            <a:prstGeom prst="rect">
              <a:avLst/>
            </a:prstGeom>
            <a:gradFill flip="none" rotWithShape="1">
              <a:gsLst>
                <a:gs pos="23158">
                  <a:srgbClr val="4D4956"/>
                </a:gs>
                <a:gs pos="42812">
                  <a:srgbClr val="38363C"/>
                </a:gs>
                <a:gs pos="100000">
                  <a:srgbClr val="232323"/>
                </a:gs>
              </a:gsLst>
              <a:lin ang="0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02" name="Rectangle"/>
            <p:cNvSpPr/>
            <p:nvPr/>
          </p:nvSpPr>
          <p:spPr>
            <a:xfrm>
              <a:off x="1927104" y="578395"/>
              <a:ext cx="317655" cy="381187"/>
            </a:xfrm>
            <a:prstGeom prst="rect">
              <a:avLst/>
            </a:prstGeom>
            <a:gradFill flip="none" rotWithShape="1">
              <a:gsLst>
                <a:gs pos="23158">
                  <a:srgbClr val="4D4956"/>
                </a:gs>
                <a:gs pos="42812">
                  <a:srgbClr val="38363C"/>
                </a:gs>
                <a:gs pos="100000">
                  <a:srgbClr val="232323"/>
                </a:gs>
              </a:gsLst>
              <a:lin ang="0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03" name="Rectangle"/>
            <p:cNvSpPr/>
            <p:nvPr/>
          </p:nvSpPr>
          <p:spPr>
            <a:xfrm>
              <a:off x="2922421" y="366626"/>
              <a:ext cx="42355" cy="783549"/>
            </a:xfrm>
            <a:prstGeom prst="rect">
              <a:avLst/>
            </a:prstGeom>
            <a:gradFill flip="none" rotWithShape="1">
              <a:gsLst>
                <a:gs pos="23158">
                  <a:srgbClr val="4D4956"/>
                </a:gs>
                <a:gs pos="42812">
                  <a:srgbClr val="38363C"/>
                </a:gs>
                <a:gs pos="100000">
                  <a:srgbClr val="232323"/>
                </a:gs>
              </a:gsLst>
              <a:lin ang="0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04" name="Rectangle"/>
            <p:cNvSpPr/>
            <p:nvPr/>
          </p:nvSpPr>
          <p:spPr>
            <a:xfrm>
              <a:off x="889432" y="557219"/>
              <a:ext cx="232948" cy="465894"/>
            </a:xfrm>
            <a:prstGeom prst="rect">
              <a:avLst/>
            </a:prstGeom>
            <a:gradFill flip="none" rotWithShape="1">
              <a:gsLst>
                <a:gs pos="23158">
                  <a:srgbClr val="4D4956"/>
                </a:gs>
                <a:gs pos="42812">
                  <a:srgbClr val="38363C"/>
                </a:gs>
                <a:gs pos="100000">
                  <a:srgbClr val="232323"/>
                </a:gs>
              </a:gsLst>
              <a:lin ang="0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05" name="Shape"/>
            <p:cNvSpPr/>
            <p:nvPr/>
          </p:nvSpPr>
          <p:spPr>
            <a:xfrm>
              <a:off x="450796" y="1076013"/>
              <a:ext cx="161351" cy="2542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39"/>
                  </a:lnTo>
                  <a:lnTo>
                    <a:pt x="0" y="5973"/>
                  </a:lnTo>
                  <a:lnTo>
                    <a:pt x="3815" y="12458"/>
                  </a:lnTo>
                  <a:lnTo>
                    <a:pt x="9053" y="17577"/>
                  </a:lnTo>
                  <a:lnTo>
                    <a:pt x="20260" y="21600"/>
                  </a:lnTo>
                  <a:lnTo>
                    <a:pt x="21600" y="0"/>
                  </a:lnTo>
                  <a:close/>
                </a:path>
              </a:pathLst>
            </a:custGeom>
            <a:gradFill flip="none" rotWithShape="1">
              <a:gsLst>
                <a:gs pos="23158">
                  <a:srgbClr val="4D4956"/>
                </a:gs>
                <a:gs pos="42812">
                  <a:srgbClr val="38363C"/>
                </a:gs>
                <a:gs pos="100000">
                  <a:srgbClr val="232323"/>
                </a:gs>
              </a:gsLst>
              <a:lin ang="5759999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200"/>
              </a:pPr>
              <a:endParaRPr/>
            </a:p>
          </p:txBody>
        </p:sp>
        <p:sp>
          <p:nvSpPr>
            <p:cNvPr id="1006" name="Rectangle"/>
            <p:cNvSpPr/>
            <p:nvPr/>
          </p:nvSpPr>
          <p:spPr>
            <a:xfrm>
              <a:off x="571778" y="980758"/>
              <a:ext cx="211770" cy="825903"/>
            </a:xfrm>
            <a:prstGeom prst="rect">
              <a:avLst/>
            </a:prstGeom>
            <a:gradFill flip="none" rotWithShape="1">
              <a:gsLst>
                <a:gs pos="24759">
                  <a:srgbClr val="58596B"/>
                </a:gs>
                <a:gs pos="70331">
                  <a:srgbClr val="3D3E47"/>
                </a:gs>
                <a:gs pos="100000">
                  <a:srgbClr val="232323"/>
                </a:gs>
              </a:gsLst>
              <a:lin ang="5400000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07" name="Rectangle"/>
            <p:cNvSpPr/>
            <p:nvPr/>
          </p:nvSpPr>
          <p:spPr>
            <a:xfrm>
              <a:off x="720017" y="1806660"/>
              <a:ext cx="3896563" cy="614133"/>
            </a:xfrm>
            <a:prstGeom prst="rect">
              <a:avLst/>
            </a:prstGeom>
            <a:solidFill>
              <a:srgbClr val="000000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08" name="Rectangle"/>
            <p:cNvSpPr/>
            <p:nvPr/>
          </p:nvSpPr>
          <p:spPr>
            <a:xfrm>
              <a:off x="656486" y="874873"/>
              <a:ext cx="3917740" cy="1016496"/>
            </a:xfrm>
            <a:prstGeom prst="rect">
              <a:avLst/>
            </a:prstGeom>
            <a:gradFill flip="none" rotWithShape="1">
              <a:gsLst>
                <a:gs pos="24759">
                  <a:srgbClr val="58596B"/>
                </a:gs>
                <a:gs pos="70331">
                  <a:srgbClr val="3D3E47"/>
                </a:gs>
                <a:gs pos="100000">
                  <a:srgbClr val="232323"/>
                </a:gs>
              </a:gsLst>
              <a:lin ang="5400000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09" name="Triangle"/>
            <p:cNvSpPr/>
            <p:nvPr/>
          </p:nvSpPr>
          <p:spPr>
            <a:xfrm flipH="1">
              <a:off x="-1" y="1933722"/>
              <a:ext cx="741195" cy="6353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10" name="Rectangle"/>
            <p:cNvSpPr/>
            <p:nvPr/>
          </p:nvSpPr>
          <p:spPr>
            <a:xfrm>
              <a:off x="2858891" y="811342"/>
              <a:ext cx="910610" cy="1122381"/>
            </a:xfrm>
            <a:prstGeom prst="rect">
              <a:avLst/>
            </a:prstGeom>
            <a:gradFill flip="none" rotWithShape="1">
              <a:gsLst>
                <a:gs pos="3667">
                  <a:srgbClr val="58596B"/>
                </a:gs>
                <a:gs pos="62015">
                  <a:srgbClr val="3D3E47"/>
                </a:gs>
                <a:gs pos="100000">
                  <a:srgbClr val="232323"/>
                </a:gs>
              </a:gsLst>
              <a:lin ang="5400000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11" name="Rectangle"/>
            <p:cNvSpPr/>
            <p:nvPr/>
          </p:nvSpPr>
          <p:spPr>
            <a:xfrm>
              <a:off x="3600084" y="663103"/>
              <a:ext cx="1058850" cy="1249443"/>
            </a:xfrm>
            <a:prstGeom prst="rect">
              <a:avLst/>
            </a:prstGeom>
            <a:gradFill flip="none" rotWithShape="1">
              <a:gsLst>
                <a:gs pos="0">
                  <a:srgbClr val="58596B"/>
                </a:gs>
                <a:gs pos="60569">
                  <a:srgbClr val="3D3E47"/>
                </a:gs>
                <a:gs pos="100000">
                  <a:srgbClr val="232323"/>
                </a:gs>
              </a:gsLst>
              <a:lin ang="5400000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grpSp>
          <p:nvGrpSpPr>
            <p:cNvPr id="1015" name="Group"/>
            <p:cNvGrpSpPr/>
            <p:nvPr/>
          </p:nvGrpSpPr>
          <p:grpSpPr>
            <a:xfrm>
              <a:off x="3663615" y="874873"/>
              <a:ext cx="952965" cy="508248"/>
              <a:chOff x="0" y="0"/>
              <a:chExt cx="952963" cy="508247"/>
            </a:xfrm>
          </p:grpSpPr>
          <p:sp>
            <p:nvSpPr>
              <p:cNvPr id="1012" name="Rectangle"/>
              <p:cNvSpPr/>
              <p:nvPr/>
            </p:nvSpPr>
            <p:spPr>
              <a:xfrm>
                <a:off x="0" y="0"/>
                <a:ext cx="293220" cy="508248"/>
              </a:xfrm>
              <a:prstGeom prst="rect">
                <a:avLst/>
              </a:prstGeom>
              <a:solidFill>
                <a:srgbClr val="000000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013" name="Rectangle"/>
              <p:cNvSpPr/>
              <p:nvPr/>
            </p:nvSpPr>
            <p:spPr>
              <a:xfrm>
                <a:off x="329872" y="0"/>
                <a:ext cx="293220" cy="508248"/>
              </a:xfrm>
              <a:prstGeom prst="rect">
                <a:avLst/>
              </a:prstGeom>
              <a:solidFill>
                <a:srgbClr val="000000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014" name="Rectangle"/>
              <p:cNvSpPr/>
              <p:nvPr/>
            </p:nvSpPr>
            <p:spPr>
              <a:xfrm>
                <a:off x="659744" y="0"/>
                <a:ext cx="293220" cy="508248"/>
              </a:xfrm>
              <a:prstGeom prst="rect">
                <a:avLst/>
              </a:prstGeom>
              <a:solidFill>
                <a:srgbClr val="000000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  <p:sp>
          <p:nvSpPr>
            <p:cNvPr id="1016" name="Rectangle"/>
            <p:cNvSpPr/>
            <p:nvPr/>
          </p:nvSpPr>
          <p:spPr>
            <a:xfrm>
              <a:off x="1440034" y="1976076"/>
              <a:ext cx="338832" cy="614133"/>
            </a:xfrm>
            <a:prstGeom prst="rect">
              <a:avLst/>
            </a:prstGeom>
            <a:solidFill>
              <a:srgbClr val="000000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17" name="Shape"/>
            <p:cNvSpPr/>
            <p:nvPr/>
          </p:nvSpPr>
          <p:spPr>
            <a:xfrm>
              <a:off x="718941" y="0"/>
              <a:ext cx="572772" cy="6561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960" y="21431"/>
                  </a:moveTo>
                  <a:lnTo>
                    <a:pt x="0" y="290"/>
                  </a:lnTo>
                  <a:lnTo>
                    <a:pt x="21600" y="0"/>
                  </a:lnTo>
                  <a:lnTo>
                    <a:pt x="16902" y="21600"/>
                  </a:lnTo>
                  <a:lnTo>
                    <a:pt x="4960" y="21431"/>
                  </a:lnTo>
                  <a:close/>
                </a:path>
              </a:pathLst>
            </a:custGeom>
            <a:gradFill flip="none" rotWithShape="1">
              <a:gsLst>
                <a:gs pos="23158">
                  <a:srgbClr val="4D4956"/>
                </a:gs>
                <a:gs pos="42812">
                  <a:srgbClr val="38363C"/>
                </a:gs>
                <a:gs pos="100000">
                  <a:srgbClr val="232323"/>
                </a:gs>
              </a:gsLst>
              <a:lin ang="0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200"/>
              </a:pPr>
              <a:endParaRPr/>
            </a:p>
          </p:txBody>
        </p:sp>
        <p:sp>
          <p:nvSpPr>
            <p:cNvPr id="1018" name="Shape"/>
            <p:cNvSpPr/>
            <p:nvPr/>
          </p:nvSpPr>
          <p:spPr>
            <a:xfrm flipH="1">
              <a:off x="3506277" y="208191"/>
              <a:ext cx="1207089" cy="4870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8" y="0"/>
                  </a:moveTo>
                  <a:lnTo>
                    <a:pt x="0" y="20796"/>
                  </a:lnTo>
                  <a:lnTo>
                    <a:pt x="21600" y="21600"/>
                  </a:lnTo>
                  <a:lnTo>
                    <a:pt x="21600" y="10836"/>
                  </a:lnTo>
                  <a:lnTo>
                    <a:pt x="8652" y="560"/>
                  </a:lnTo>
                  <a:lnTo>
                    <a:pt x="68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4D4956"/>
                </a:gs>
                <a:gs pos="0">
                  <a:srgbClr val="38363C"/>
                </a:gs>
                <a:gs pos="100000">
                  <a:srgbClr val="232323"/>
                </a:gs>
              </a:gsLst>
              <a:lin ang="0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200"/>
              </a:pPr>
              <a:endParaRPr/>
            </a:p>
          </p:txBody>
        </p:sp>
        <p:sp>
          <p:nvSpPr>
            <p:cNvPr id="1019" name="Rectangle"/>
            <p:cNvSpPr/>
            <p:nvPr/>
          </p:nvSpPr>
          <p:spPr>
            <a:xfrm rot="16200000">
              <a:off x="2403586" y="461922"/>
              <a:ext cx="21178" cy="2350645"/>
            </a:xfrm>
            <a:prstGeom prst="rect">
              <a:avLst/>
            </a:prstGeom>
            <a:solidFill>
              <a:srgbClr val="60606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20" name="Rectangle"/>
            <p:cNvSpPr/>
            <p:nvPr/>
          </p:nvSpPr>
          <p:spPr>
            <a:xfrm rot="16200000">
              <a:off x="2583590" y="726634"/>
              <a:ext cx="21178" cy="1969460"/>
            </a:xfrm>
            <a:prstGeom prst="rect">
              <a:avLst/>
            </a:prstGeom>
            <a:solidFill>
              <a:srgbClr val="60606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21" name="Rectangle"/>
            <p:cNvSpPr/>
            <p:nvPr/>
          </p:nvSpPr>
          <p:spPr>
            <a:xfrm rot="2400000">
              <a:off x="1147266" y="1602235"/>
              <a:ext cx="21178" cy="296479"/>
            </a:xfrm>
            <a:prstGeom prst="rect">
              <a:avLst/>
            </a:prstGeom>
            <a:solidFill>
              <a:srgbClr val="60606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grpSp>
          <p:nvGrpSpPr>
            <p:cNvPr id="1029" name="Group"/>
            <p:cNvGrpSpPr/>
            <p:nvPr/>
          </p:nvGrpSpPr>
          <p:grpSpPr>
            <a:xfrm>
              <a:off x="3684792" y="1849014"/>
              <a:ext cx="910611" cy="910610"/>
              <a:chOff x="0" y="0"/>
              <a:chExt cx="910609" cy="910609"/>
            </a:xfrm>
          </p:grpSpPr>
          <p:sp>
            <p:nvSpPr>
              <p:cNvPr id="1022" name="Circle"/>
              <p:cNvSpPr/>
              <p:nvPr/>
            </p:nvSpPr>
            <p:spPr>
              <a:xfrm>
                <a:off x="0" y="0"/>
                <a:ext cx="910610" cy="910610"/>
              </a:xfrm>
              <a:prstGeom prst="ellipse">
                <a:avLst/>
              </a:prstGeom>
              <a:solidFill>
                <a:srgbClr val="232323"/>
              </a:solidFill>
              <a:ln w="25400" cap="flat">
                <a:solidFill>
                  <a:srgbClr val="60606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grpSp>
            <p:nvGrpSpPr>
              <p:cNvPr id="1027" name="Group"/>
              <p:cNvGrpSpPr/>
              <p:nvPr/>
            </p:nvGrpSpPr>
            <p:grpSpPr>
              <a:xfrm>
                <a:off x="50375" y="41014"/>
                <a:ext cx="821804" cy="821805"/>
                <a:chOff x="6682" y="0"/>
                <a:chExt cx="821803" cy="821803"/>
              </a:xfrm>
            </p:grpSpPr>
            <p:sp>
              <p:nvSpPr>
                <p:cNvPr id="1023" name="Line"/>
                <p:cNvSpPr/>
                <p:nvPr/>
              </p:nvSpPr>
              <p:spPr>
                <a:xfrm>
                  <a:off x="116035" y="137615"/>
                  <a:ext cx="581104" cy="581104"/>
                </a:xfrm>
                <a:prstGeom prst="line">
                  <a:avLst/>
                </a:prstGeom>
                <a:noFill/>
                <a:ln w="381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024" name="Line"/>
                <p:cNvSpPr/>
                <p:nvPr/>
              </p:nvSpPr>
              <p:spPr>
                <a:xfrm flipH="1">
                  <a:off x="104546" y="152780"/>
                  <a:ext cx="626077" cy="532345"/>
                </a:xfrm>
                <a:prstGeom prst="line">
                  <a:avLst/>
                </a:prstGeom>
                <a:noFill/>
                <a:ln w="381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025" name="Line"/>
                <p:cNvSpPr/>
                <p:nvPr/>
              </p:nvSpPr>
              <p:spPr>
                <a:xfrm flipV="1">
                  <a:off x="6682" y="418952"/>
                  <a:ext cx="821805" cy="1"/>
                </a:xfrm>
                <a:prstGeom prst="line">
                  <a:avLst/>
                </a:prstGeom>
                <a:noFill/>
                <a:ln w="381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026" name="Line"/>
                <p:cNvSpPr/>
                <p:nvPr/>
              </p:nvSpPr>
              <p:spPr>
                <a:xfrm flipH="1" flipV="1">
                  <a:off x="409563" y="-1"/>
                  <a:ext cx="1" cy="821805"/>
                </a:xfrm>
                <a:prstGeom prst="line">
                  <a:avLst/>
                </a:prstGeom>
                <a:noFill/>
                <a:ln w="381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</p:grpSp>
          <p:sp>
            <p:nvSpPr>
              <p:cNvPr id="1028" name="Circle"/>
              <p:cNvSpPr/>
              <p:nvPr/>
            </p:nvSpPr>
            <p:spPr>
              <a:xfrm>
                <a:off x="317654" y="338831"/>
                <a:ext cx="254125" cy="254125"/>
              </a:xfrm>
              <a:prstGeom prst="ellipse">
                <a:avLst/>
              </a:prstGeom>
              <a:solidFill>
                <a:srgbClr val="232323"/>
              </a:solidFill>
              <a:ln w="12700" cap="flat">
                <a:solidFill>
                  <a:srgbClr val="60606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  <p:grpSp>
          <p:nvGrpSpPr>
            <p:cNvPr id="1037" name="Group"/>
            <p:cNvGrpSpPr/>
            <p:nvPr/>
          </p:nvGrpSpPr>
          <p:grpSpPr>
            <a:xfrm>
              <a:off x="2753006" y="1849014"/>
              <a:ext cx="910610" cy="910610"/>
              <a:chOff x="0" y="0"/>
              <a:chExt cx="910609" cy="910609"/>
            </a:xfrm>
          </p:grpSpPr>
          <p:sp>
            <p:nvSpPr>
              <p:cNvPr id="1030" name="Circle"/>
              <p:cNvSpPr/>
              <p:nvPr/>
            </p:nvSpPr>
            <p:spPr>
              <a:xfrm>
                <a:off x="0" y="0"/>
                <a:ext cx="910610" cy="910610"/>
              </a:xfrm>
              <a:prstGeom prst="ellipse">
                <a:avLst/>
              </a:prstGeom>
              <a:solidFill>
                <a:srgbClr val="232323"/>
              </a:solidFill>
              <a:ln w="25400" cap="flat">
                <a:solidFill>
                  <a:srgbClr val="60606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grpSp>
            <p:nvGrpSpPr>
              <p:cNvPr id="1035" name="Group"/>
              <p:cNvGrpSpPr/>
              <p:nvPr/>
            </p:nvGrpSpPr>
            <p:grpSpPr>
              <a:xfrm>
                <a:off x="50375" y="41014"/>
                <a:ext cx="821804" cy="821805"/>
                <a:chOff x="6682" y="0"/>
                <a:chExt cx="821803" cy="821803"/>
              </a:xfrm>
            </p:grpSpPr>
            <p:sp>
              <p:nvSpPr>
                <p:cNvPr id="1031" name="Line"/>
                <p:cNvSpPr/>
                <p:nvPr/>
              </p:nvSpPr>
              <p:spPr>
                <a:xfrm>
                  <a:off x="116035" y="137615"/>
                  <a:ext cx="581104" cy="581104"/>
                </a:xfrm>
                <a:prstGeom prst="line">
                  <a:avLst/>
                </a:prstGeom>
                <a:noFill/>
                <a:ln w="381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032" name="Line"/>
                <p:cNvSpPr/>
                <p:nvPr/>
              </p:nvSpPr>
              <p:spPr>
                <a:xfrm flipH="1">
                  <a:off x="104546" y="152780"/>
                  <a:ext cx="626077" cy="532345"/>
                </a:xfrm>
                <a:prstGeom prst="line">
                  <a:avLst/>
                </a:prstGeom>
                <a:noFill/>
                <a:ln w="381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033" name="Line"/>
                <p:cNvSpPr/>
                <p:nvPr/>
              </p:nvSpPr>
              <p:spPr>
                <a:xfrm flipV="1">
                  <a:off x="6682" y="418952"/>
                  <a:ext cx="821805" cy="1"/>
                </a:xfrm>
                <a:prstGeom prst="line">
                  <a:avLst/>
                </a:prstGeom>
                <a:noFill/>
                <a:ln w="381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034" name="Line"/>
                <p:cNvSpPr/>
                <p:nvPr/>
              </p:nvSpPr>
              <p:spPr>
                <a:xfrm flipH="1" flipV="1">
                  <a:off x="409563" y="-1"/>
                  <a:ext cx="1" cy="821805"/>
                </a:xfrm>
                <a:prstGeom prst="line">
                  <a:avLst/>
                </a:prstGeom>
                <a:noFill/>
                <a:ln w="381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</p:grpSp>
          <p:sp>
            <p:nvSpPr>
              <p:cNvPr id="1036" name="Circle"/>
              <p:cNvSpPr/>
              <p:nvPr/>
            </p:nvSpPr>
            <p:spPr>
              <a:xfrm>
                <a:off x="317654" y="338831"/>
                <a:ext cx="254125" cy="254125"/>
              </a:xfrm>
              <a:prstGeom prst="ellipse">
                <a:avLst/>
              </a:prstGeom>
              <a:solidFill>
                <a:srgbClr val="232323"/>
              </a:solidFill>
              <a:ln w="12700" cap="flat">
                <a:solidFill>
                  <a:srgbClr val="60606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  <p:grpSp>
          <p:nvGrpSpPr>
            <p:cNvPr id="1045" name="Group"/>
            <p:cNvGrpSpPr/>
            <p:nvPr/>
          </p:nvGrpSpPr>
          <p:grpSpPr>
            <a:xfrm>
              <a:off x="1821219" y="1849014"/>
              <a:ext cx="910611" cy="910610"/>
              <a:chOff x="0" y="0"/>
              <a:chExt cx="910609" cy="910609"/>
            </a:xfrm>
          </p:grpSpPr>
          <p:sp>
            <p:nvSpPr>
              <p:cNvPr id="1038" name="Circle"/>
              <p:cNvSpPr/>
              <p:nvPr/>
            </p:nvSpPr>
            <p:spPr>
              <a:xfrm>
                <a:off x="0" y="0"/>
                <a:ext cx="910610" cy="910610"/>
              </a:xfrm>
              <a:prstGeom prst="ellipse">
                <a:avLst/>
              </a:prstGeom>
              <a:solidFill>
                <a:srgbClr val="232323"/>
              </a:solidFill>
              <a:ln w="25400" cap="flat">
                <a:solidFill>
                  <a:srgbClr val="60606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grpSp>
            <p:nvGrpSpPr>
              <p:cNvPr id="1043" name="Group"/>
              <p:cNvGrpSpPr/>
              <p:nvPr/>
            </p:nvGrpSpPr>
            <p:grpSpPr>
              <a:xfrm>
                <a:off x="50375" y="41014"/>
                <a:ext cx="821804" cy="821805"/>
                <a:chOff x="6682" y="0"/>
                <a:chExt cx="821803" cy="821803"/>
              </a:xfrm>
            </p:grpSpPr>
            <p:sp>
              <p:nvSpPr>
                <p:cNvPr id="1039" name="Line"/>
                <p:cNvSpPr/>
                <p:nvPr/>
              </p:nvSpPr>
              <p:spPr>
                <a:xfrm>
                  <a:off x="116035" y="137615"/>
                  <a:ext cx="581104" cy="581104"/>
                </a:xfrm>
                <a:prstGeom prst="line">
                  <a:avLst/>
                </a:prstGeom>
                <a:noFill/>
                <a:ln w="381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040" name="Line"/>
                <p:cNvSpPr/>
                <p:nvPr/>
              </p:nvSpPr>
              <p:spPr>
                <a:xfrm flipH="1">
                  <a:off x="104546" y="152780"/>
                  <a:ext cx="626077" cy="532345"/>
                </a:xfrm>
                <a:prstGeom prst="line">
                  <a:avLst/>
                </a:prstGeom>
                <a:noFill/>
                <a:ln w="381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041" name="Line"/>
                <p:cNvSpPr/>
                <p:nvPr/>
              </p:nvSpPr>
              <p:spPr>
                <a:xfrm flipV="1">
                  <a:off x="6682" y="418952"/>
                  <a:ext cx="821805" cy="1"/>
                </a:xfrm>
                <a:prstGeom prst="line">
                  <a:avLst/>
                </a:prstGeom>
                <a:noFill/>
                <a:ln w="381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042" name="Line"/>
                <p:cNvSpPr/>
                <p:nvPr/>
              </p:nvSpPr>
              <p:spPr>
                <a:xfrm flipH="1" flipV="1">
                  <a:off x="409563" y="-1"/>
                  <a:ext cx="1" cy="821805"/>
                </a:xfrm>
                <a:prstGeom prst="line">
                  <a:avLst/>
                </a:prstGeom>
                <a:noFill/>
                <a:ln w="381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</p:grpSp>
          <p:sp>
            <p:nvSpPr>
              <p:cNvPr id="1044" name="Circle"/>
              <p:cNvSpPr/>
              <p:nvPr/>
            </p:nvSpPr>
            <p:spPr>
              <a:xfrm>
                <a:off x="317654" y="338831"/>
                <a:ext cx="254125" cy="254125"/>
              </a:xfrm>
              <a:prstGeom prst="ellipse">
                <a:avLst/>
              </a:prstGeom>
              <a:solidFill>
                <a:srgbClr val="232323"/>
              </a:solidFill>
              <a:ln w="12700" cap="flat">
                <a:solidFill>
                  <a:srgbClr val="60606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  <p:grpSp>
          <p:nvGrpSpPr>
            <p:cNvPr id="1052" name="Group"/>
            <p:cNvGrpSpPr/>
            <p:nvPr/>
          </p:nvGrpSpPr>
          <p:grpSpPr>
            <a:xfrm>
              <a:off x="804724" y="2145491"/>
              <a:ext cx="592956" cy="592956"/>
              <a:chOff x="0" y="0"/>
              <a:chExt cx="592954" cy="592954"/>
            </a:xfrm>
          </p:grpSpPr>
          <p:sp>
            <p:nvSpPr>
              <p:cNvPr id="1046" name="Circle"/>
              <p:cNvSpPr/>
              <p:nvPr/>
            </p:nvSpPr>
            <p:spPr>
              <a:xfrm>
                <a:off x="0" y="0"/>
                <a:ext cx="592955" cy="592955"/>
              </a:xfrm>
              <a:prstGeom prst="ellipse">
                <a:avLst/>
              </a:prstGeom>
              <a:solidFill>
                <a:srgbClr val="232323"/>
              </a:solidFill>
              <a:ln w="25400" cap="flat">
                <a:solidFill>
                  <a:srgbClr val="60606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047" name="Line"/>
              <p:cNvSpPr/>
              <p:nvPr/>
            </p:nvSpPr>
            <p:spPr>
              <a:xfrm flipV="1">
                <a:off x="32802" y="299513"/>
                <a:ext cx="535130" cy="1"/>
              </a:xfrm>
              <a:prstGeom prst="line">
                <a:avLst/>
              </a:prstGeom>
              <a:noFill/>
              <a:ln w="1905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048" name="Line"/>
              <p:cNvSpPr/>
              <p:nvPr/>
            </p:nvSpPr>
            <p:spPr>
              <a:xfrm flipH="1" flipV="1">
                <a:off x="295143" y="26707"/>
                <a:ext cx="1" cy="535128"/>
              </a:xfrm>
              <a:prstGeom prst="line">
                <a:avLst/>
              </a:prstGeom>
              <a:noFill/>
              <a:ln w="1905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049" name="Line"/>
              <p:cNvSpPr/>
              <p:nvPr/>
            </p:nvSpPr>
            <p:spPr>
              <a:xfrm>
                <a:off x="104008" y="116317"/>
                <a:ext cx="378393" cy="378393"/>
              </a:xfrm>
              <a:prstGeom prst="line">
                <a:avLst/>
              </a:prstGeom>
              <a:noFill/>
              <a:ln w="1905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050" name="Line"/>
              <p:cNvSpPr/>
              <p:nvPr/>
            </p:nvSpPr>
            <p:spPr>
              <a:xfrm flipH="1">
                <a:off x="96527" y="126191"/>
                <a:ext cx="407678" cy="346643"/>
              </a:xfrm>
              <a:prstGeom prst="line">
                <a:avLst/>
              </a:prstGeom>
              <a:noFill/>
              <a:ln w="1905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051" name="Circle"/>
              <p:cNvSpPr/>
              <p:nvPr/>
            </p:nvSpPr>
            <p:spPr>
              <a:xfrm>
                <a:off x="206844" y="220634"/>
                <a:ext cx="165477" cy="165477"/>
              </a:xfrm>
              <a:prstGeom prst="ellipse">
                <a:avLst/>
              </a:prstGeom>
              <a:solidFill>
                <a:srgbClr val="232323"/>
              </a:solidFill>
              <a:ln w="12700" cap="flat">
                <a:solidFill>
                  <a:srgbClr val="60606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  <p:sp>
          <p:nvSpPr>
            <p:cNvPr id="1053" name="Rectangle"/>
            <p:cNvSpPr/>
            <p:nvPr/>
          </p:nvSpPr>
          <p:spPr>
            <a:xfrm rot="2400000">
              <a:off x="1538890" y="1682809"/>
              <a:ext cx="21178" cy="211771"/>
            </a:xfrm>
            <a:prstGeom prst="rect">
              <a:avLst/>
            </a:prstGeom>
            <a:solidFill>
              <a:srgbClr val="60606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1055" name="Rectangle"/>
          <p:cNvSpPr/>
          <p:nvPr/>
        </p:nvSpPr>
        <p:spPr>
          <a:xfrm>
            <a:off x="13756262" y="993726"/>
            <a:ext cx="8386082" cy="2117698"/>
          </a:xfrm>
          <a:prstGeom prst="rect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056" name="c(&quot;a&quot;, &quot;b&quot;, &quot;c&quot;)"/>
          <p:cNvSpPr txBox="1"/>
          <p:nvPr/>
        </p:nvSpPr>
        <p:spPr>
          <a:xfrm>
            <a:off x="14275097" y="1520821"/>
            <a:ext cx="7306056" cy="1063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c("a", "b", "c")</a:t>
            </a:r>
          </a:p>
        </p:txBody>
      </p:sp>
      <p:sp>
        <p:nvSpPr>
          <p:cNvPr id="1057" name="Rectangle"/>
          <p:cNvSpPr/>
          <p:nvPr/>
        </p:nvSpPr>
        <p:spPr>
          <a:xfrm>
            <a:off x="6323145" y="993726"/>
            <a:ext cx="3917741" cy="2117698"/>
          </a:xfrm>
          <a:prstGeom prst="rect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058" name="Rectangle"/>
          <p:cNvSpPr/>
          <p:nvPr/>
        </p:nvSpPr>
        <p:spPr>
          <a:xfrm>
            <a:off x="10706779" y="993726"/>
            <a:ext cx="2583591" cy="2117698"/>
          </a:xfrm>
          <a:prstGeom prst="rect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059" name="c(8, 9)"/>
          <p:cNvSpPr txBox="1"/>
          <p:nvPr/>
        </p:nvSpPr>
        <p:spPr>
          <a:xfrm>
            <a:off x="6640800" y="1520821"/>
            <a:ext cx="3303609" cy="1063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c(8, 9)</a:t>
            </a:r>
          </a:p>
        </p:txBody>
      </p:sp>
      <p:sp>
        <p:nvSpPr>
          <p:cNvPr id="1060" name="TRUE"/>
          <p:cNvSpPr txBox="1"/>
          <p:nvPr/>
        </p:nvSpPr>
        <p:spPr>
          <a:xfrm>
            <a:off x="10992668" y="1520821"/>
            <a:ext cx="1969459" cy="1063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TRUE</a:t>
            </a:r>
          </a:p>
        </p:txBody>
      </p:sp>
      <p:grpSp>
        <p:nvGrpSpPr>
          <p:cNvPr id="1135" name="Group"/>
          <p:cNvGrpSpPr/>
          <p:nvPr/>
        </p:nvGrpSpPr>
        <p:grpSpPr>
          <a:xfrm>
            <a:off x="6577269" y="2730237"/>
            <a:ext cx="15438012" cy="592956"/>
            <a:chOff x="0" y="0"/>
            <a:chExt cx="15438010" cy="592954"/>
          </a:xfrm>
        </p:grpSpPr>
        <p:grpSp>
          <p:nvGrpSpPr>
            <p:cNvPr id="1075" name="Group"/>
            <p:cNvGrpSpPr/>
            <p:nvPr/>
          </p:nvGrpSpPr>
          <p:grpSpPr>
            <a:xfrm>
              <a:off x="0" y="0"/>
              <a:ext cx="1207088" cy="592955"/>
              <a:chOff x="0" y="0"/>
              <a:chExt cx="1207087" cy="592954"/>
            </a:xfrm>
          </p:grpSpPr>
          <p:grpSp>
            <p:nvGrpSpPr>
              <p:cNvPr id="1067" name="Group"/>
              <p:cNvGrpSpPr/>
              <p:nvPr/>
            </p:nvGrpSpPr>
            <p:grpSpPr>
              <a:xfrm>
                <a:off x="0" y="0"/>
                <a:ext cx="592955" cy="592955"/>
                <a:chOff x="0" y="0"/>
                <a:chExt cx="592954" cy="592954"/>
              </a:xfrm>
            </p:grpSpPr>
            <p:sp>
              <p:nvSpPr>
                <p:cNvPr id="1061" name="Circle"/>
                <p:cNvSpPr/>
                <p:nvPr/>
              </p:nvSpPr>
              <p:spPr>
                <a:xfrm>
                  <a:off x="0" y="0"/>
                  <a:ext cx="592955" cy="592955"/>
                </a:xfrm>
                <a:prstGeom prst="ellipse">
                  <a:avLst/>
                </a:prstGeom>
                <a:solidFill>
                  <a:srgbClr val="232323"/>
                </a:solidFill>
                <a:ln w="254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1062" name="Line"/>
                <p:cNvSpPr/>
                <p:nvPr/>
              </p:nvSpPr>
              <p:spPr>
                <a:xfrm flipV="1">
                  <a:off x="32802" y="299513"/>
                  <a:ext cx="535130" cy="1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063" name="Line"/>
                <p:cNvSpPr/>
                <p:nvPr/>
              </p:nvSpPr>
              <p:spPr>
                <a:xfrm flipH="1" flipV="1">
                  <a:off x="295143" y="26707"/>
                  <a:ext cx="1" cy="535128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064" name="Line"/>
                <p:cNvSpPr/>
                <p:nvPr/>
              </p:nvSpPr>
              <p:spPr>
                <a:xfrm>
                  <a:off x="104008" y="116317"/>
                  <a:ext cx="378393" cy="37839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065" name="Line"/>
                <p:cNvSpPr/>
                <p:nvPr/>
              </p:nvSpPr>
              <p:spPr>
                <a:xfrm flipH="1">
                  <a:off x="96527" y="126191"/>
                  <a:ext cx="407678" cy="34664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066" name="Circle"/>
                <p:cNvSpPr/>
                <p:nvPr/>
              </p:nvSpPr>
              <p:spPr>
                <a:xfrm>
                  <a:off x="206844" y="220634"/>
                  <a:ext cx="165477" cy="165477"/>
                </a:xfrm>
                <a:prstGeom prst="ellipse">
                  <a:avLst/>
                </a:prstGeom>
                <a:solidFill>
                  <a:srgbClr val="232323"/>
                </a:solidFill>
                <a:ln w="127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  <p:grpSp>
            <p:nvGrpSpPr>
              <p:cNvPr id="1074" name="Group"/>
              <p:cNvGrpSpPr/>
              <p:nvPr/>
            </p:nvGrpSpPr>
            <p:grpSpPr>
              <a:xfrm>
                <a:off x="614132" y="0"/>
                <a:ext cx="592956" cy="592955"/>
                <a:chOff x="0" y="0"/>
                <a:chExt cx="592954" cy="592954"/>
              </a:xfrm>
            </p:grpSpPr>
            <p:sp>
              <p:nvSpPr>
                <p:cNvPr id="1068" name="Circle"/>
                <p:cNvSpPr/>
                <p:nvPr/>
              </p:nvSpPr>
              <p:spPr>
                <a:xfrm>
                  <a:off x="0" y="0"/>
                  <a:ext cx="592955" cy="592955"/>
                </a:xfrm>
                <a:prstGeom prst="ellipse">
                  <a:avLst/>
                </a:prstGeom>
                <a:solidFill>
                  <a:srgbClr val="232323"/>
                </a:solidFill>
                <a:ln w="254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1069" name="Line"/>
                <p:cNvSpPr/>
                <p:nvPr/>
              </p:nvSpPr>
              <p:spPr>
                <a:xfrm flipV="1">
                  <a:off x="32802" y="299513"/>
                  <a:ext cx="535130" cy="1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070" name="Line"/>
                <p:cNvSpPr/>
                <p:nvPr/>
              </p:nvSpPr>
              <p:spPr>
                <a:xfrm flipH="1" flipV="1">
                  <a:off x="295143" y="26707"/>
                  <a:ext cx="1" cy="535128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071" name="Line"/>
                <p:cNvSpPr/>
                <p:nvPr/>
              </p:nvSpPr>
              <p:spPr>
                <a:xfrm>
                  <a:off x="104008" y="116317"/>
                  <a:ext cx="378393" cy="37839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072" name="Line"/>
                <p:cNvSpPr/>
                <p:nvPr/>
              </p:nvSpPr>
              <p:spPr>
                <a:xfrm flipH="1">
                  <a:off x="96527" y="126191"/>
                  <a:ext cx="407678" cy="34664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073" name="Circle"/>
                <p:cNvSpPr/>
                <p:nvPr/>
              </p:nvSpPr>
              <p:spPr>
                <a:xfrm>
                  <a:off x="206844" y="220634"/>
                  <a:ext cx="165477" cy="165477"/>
                </a:xfrm>
                <a:prstGeom prst="ellipse">
                  <a:avLst/>
                </a:prstGeom>
                <a:solidFill>
                  <a:srgbClr val="232323"/>
                </a:solidFill>
                <a:ln w="127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</p:grpSp>
        <p:grpSp>
          <p:nvGrpSpPr>
            <p:cNvPr id="1090" name="Group"/>
            <p:cNvGrpSpPr/>
            <p:nvPr/>
          </p:nvGrpSpPr>
          <p:grpSpPr>
            <a:xfrm>
              <a:off x="2244758" y="0"/>
              <a:ext cx="1207088" cy="592955"/>
              <a:chOff x="0" y="0"/>
              <a:chExt cx="1207087" cy="592954"/>
            </a:xfrm>
          </p:grpSpPr>
          <p:grpSp>
            <p:nvGrpSpPr>
              <p:cNvPr id="1082" name="Group"/>
              <p:cNvGrpSpPr/>
              <p:nvPr/>
            </p:nvGrpSpPr>
            <p:grpSpPr>
              <a:xfrm>
                <a:off x="0" y="0"/>
                <a:ext cx="592955" cy="592955"/>
                <a:chOff x="0" y="0"/>
                <a:chExt cx="592954" cy="592954"/>
              </a:xfrm>
            </p:grpSpPr>
            <p:sp>
              <p:nvSpPr>
                <p:cNvPr id="1076" name="Circle"/>
                <p:cNvSpPr/>
                <p:nvPr/>
              </p:nvSpPr>
              <p:spPr>
                <a:xfrm>
                  <a:off x="0" y="0"/>
                  <a:ext cx="592955" cy="592955"/>
                </a:xfrm>
                <a:prstGeom prst="ellipse">
                  <a:avLst/>
                </a:prstGeom>
                <a:solidFill>
                  <a:srgbClr val="232323"/>
                </a:solidFill>
                <a:ln w="254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1077" name="Line"/>
                <p:cNvSpPr/>
                <p:nvPr/>
              </p:nvSpPr>
              <p:spPr>
                <a:xfrm flipV="1">
                  <a:off x="32802" y="299513"/>
                  <a:ext cx="535130" cy="1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078" name="Line"/>
                <p:cNvSpPr/>
                <p:nvPr/>
              </p:nvSpPr>
              <p:spPr>
                <a:xfrm flipH="1" flipV="1">
                  <a:off x="295143" y="26707"/>
                  <a:ext cx="1" cy="535128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079" name="Line"/>
                <p:cNvSpPr/>
                <p:nvPr/>
              </p:nvSpPr>
              <p:spPr>
                <a:xfrm>
                  <a:off x="104008" y="116317"/>
                  <a:ext cx="378393" cy="37839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080" name="Line"/>
                <p:cNvSpPr/>
                <p:nvPr/>
              </p:nvSpPr>
              <p:spPr>
                <a:xfrm flipH="1">
                  <a:off x="96527" y="126191"/>
                  <a:ext cx="407678" cy="34664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081" name="Circle"/>
                <p:cNvSpPr/>
                <p:nvPr/>
              </p:nvSpPr>
              <p:spPr>
                <a:xfrm>
                  <a:off x="206844" y="220634"/>
                  <a:ext cx="165477" cy="165477"/>
                </a:xfrm>
                <a:prstGeom prst="ellipse">
                  <a:avLst/>
                </a:prstGeom>
                <a:solidFill>
                  <a:srgbClr val="232323"/>
                </a:solidFill>
                <a:ln w="127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  <p:grpSp>
            <p:nvGrpSpPr>
              <p:cNvPr id="1089" name="Group"/>
              <p:cNvGrpSpPr/>
              <p:nvPr/>
            </p:nvGrpSpPr>
            <p:grpSpPr>
              <a:xfrm>
                <a:off x="614132" y="0"/>
                <a:ext cx="592956" cy="592955"/>
                <a:chOff x="0" y="0"/>
                <a:chExt cx="592954" cy="592954"/>
              </a:xfrm>
            </p:grpSpPr>
            <p:sp>
              <p:nvSpPr>
                <p:cNvPr id="1083" name="Circle"/>
                <p:cNvSpPr/>
                <p:nvPr/>
              </p:nvSpPr>
              <p:spPr>
                <a:xfrm>
                  <a:off x="0" y="0"/>
                  <a:ext cx="592955" cy="592955"/>
                </a:xfrm>
                <a:prstGeom prst="ellipse">
                  <a:avLst/>
                </a:prstGeom>
                <a:solidFill>
                  <a:srgbClr val="232323"/>
                </a:solidFill>
                <a:ln w="254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1084" name="Line"/>
                <p:cNvSpPr/>
                <p:nvPr/>
              </p:nvSpPr>
              <p:spPr>
                <a:xfrm flipV="1">
                  <a:off x="32802" y="299513"/>
                  <a:ext cx="535130" cy="1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085" name="Line"/>
                <p:cNvSpPr/>
                <p:nvPr/>
              </p:nvSpPr>
              <p:spPr>
                <a:xfrm flipH="1" flipV="1">
                  <a:off x="295143" y="26707"/>
                  <a:ext cx="1" cy="535128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086" name="Line"/>
                <p:cNvSpPr/>
                <p:nvPr/>
              </p:nvSpPr>
              <p:spPr>
                <a:xfrm>
                  <a:off x="104008" y="116317"/>
                  <a:ext cx="378393" cy="37839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087" name="Line"/>
                <p:cNvSpPr/>
                <p:nvPr/>
              </p:nvSpPr>
              <p:spPr>
                <a:xfrm flipH="1">
                  <a:off x="96527" y="126191"/>
                  <a:ext cx="407678" cy="34664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088" name="Circle"/>
                <p:cNvSpPr/>
                <p:nvPr/>
              </p:nvSpPr>
              <p:spPr>
                <a:xfrm>
                  <a:off x="206844" y="220634"/>
                  <a:ext cx="165477" cy="165477"/>
                </a:xfrm>
                <a:prstGeom prst="ellipse">
                  <a:avLst/>
                </a:prstGeom>
                <a:solidFill>
                  <a:srgbClr val="232323"/>
                </a:solidFill>
                <a:ln w="127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</p:grpSp>
        <p:grpSp>
          <p:nvGrpSpPr>
            <p:cNvPr id="1105" name="Group"/>
            <p:cNvGrpSpPr/>
            <p:nvPr/>
          </p:nvGrpSpPr>
          <p:grpSpPr>
            <a:xfrm>
              <a:off x="7517824" y="0"/>
              <a:ext cx="1207088" cy="592955"/>
              <a:chOff x="0" y="0"/>
              <a:chExt cx="1207087" cy="592954"/>
            </a:xfrm>
          </p:grpSpPr>
          <p:grpSp>
            <p:nvGrpSpPr>
              <p:cNvPr id="1097" name="Group"/>
              <p:cNvGrpSpPr/>
              <p:nvPr/>
            </p:nvGrpSpPr>
            <p:grpSpPr>
              <a:xfrm>
                <a:off x="0" y="0"/>
                <a:ext cx="592955" cy="592955"/>
                <a:chOff x="0" y="0"/>
                <a:chExt cx="592954" cy="592954"/>
              </a:xfrm>
            </p:grpSpPr>
            <p:sp>
              <p:nvSpPr>
                <p:cNvPr id="1091" name="Circle"/>
                <p:cNvSpPr/>
                <p:nvPr/>
              </p:nvSpPr>
              <p:spPr>
                <a:xfrm>
                  <a:off x="0" y="0"/>
                  <a:ext cx="592955" cy="592955"/>
                </a:xfrm>
                <a:prstGeom prst="ellipse">
                  <a:avLst/>
                </a:prstGeom>
                <a:solidFill>
                  <a:srgbClr val="232323"/>
                </a:solidFill>
                <a:ln w="254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1092" name="Line"/>
                <p:cNvSpPr/>
                <p:nvPr/>
              </p:nvSpPr>
              <p:spPr>
                <a:xfrm flipV="1">
                  <a:off x="32802" y="299513"/>
                  <a:ext cx="535130" cy="1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093" name="Line"/>
                <p:cNvSpPr/>
                <p:nvPr/>
              </p:nvSpPr>
              <p:spPr>
                <a:xfrm flipH="1" flipV="1">
                  <a:off x="295143" y="26707"/>
                  <a:ext cx="1" cy="535128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094" name="Line"/>
                <p:cNvSpPr/>
                <p:nvPr/>
              </p:nvSpPr>
              <p:spPr>
                <a:xfrm>
                  <a:off x="104008" y="116317"/>
                  <a:ext cx="378393" cy="37839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095" name="Line"/>
                <p:cNvSpPr/>
                <p:nvPr/>
              </p:nvSpPr>
              <p:spPr>
                <a:xfrm flipH="1">
                  <a:off x="96527" y="126191"/>
                  <a:ext cx="407678" cy="34664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096" name="Circle"/>
                <p:cNvSpPr/>
                <p:nvPr/>
              </p:nvSpPr>
              <p:spPr>
                <a:xfrm>
                  <a:off x="206844" y="220634"/>
                  <a:ext cx="165477" cy="165477"/>
                </a:xfrm>
                <a:prstGeom prst="ellipse">
                  <a:avLst/>
                </a:prstGeom>
                <a:solidFill>
                  <a:srgbClr val="232323"/>
                </a:solidFill>
                <a:ln w="127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  <p:grpSp>
            <p:nvGrpSpPr>
              <p:cNvPr id="1104" name="Group"/>
              <p:cNvGrpSpPr/>
              <p:nvPr/>
            </p:nvGrpSpPr>
            <p:grpSpPr>
              <a:xfrm>
                <a:off x="614132" y="0"/>
                <a:ext cx="592956" cy="592955"/>
                <a:chOff x="0" y="0"/>
                <a:chExt cx="592954" cy="592954"/>
              </a:xfrm>
            </p:grpSpPr>
            <p:sp>
              <p:nvSpPr>
                <p:cNvPr id="1098" name="Circle"/>
                <p:cNvSpPr/>
                <p:nvPr/>
              </p:nvSpPr>
              <p:spPr>
                <a:xfrm>
                  <a:off x="0" y="0"/>
                  <a:ext cx="592955" cy="592955"/>
                </a:xfrm>
                <a:prstGeom prst="ellipse">
                  <a:avLst/>
                </a:prstGeom>
                <a:solidFill>
                  <a:srgbClr val="232323"/>
                </a:solidFill>
                <a:ln w="254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1099" name="Line"/>
                <p:cNvSpPr/>
                <p:nvPr/>
              </p:nvSpPr>
              <p:spPr>
                <a:xfrm flipV="1">
                  <a:off x="32802" y="299513"/>
                  <a:ext cx="535130" cy="1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100" name="Line"/>
                <p:cNvSpPr/>
                <p:nvPr/>
              </p:nvSpPr>
              <p:spPr>
                <a:xfrm flipH="1" flipV="1">
                  <a:off x="295143" y="26707"/>
                  <a:ext cx="1" cy="535128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101" name="Line"/>
                <p:cNvSpPr/>
                <p:nvPr/>
              </p:nvSpPr>
              <p:spPr>
                <a:xfrm>
                  <a:off x="104008" y="116317"/>
                  <a:ext cx="378393" cy="37839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102" name="Line"/>
                <p:cNvSpPr/>
                <p:nvPr/>
              </p:nvSpPr>
              <p:spPr>
                <a:xfrm flipH="1">
                  <a:off x="96527" y="126191"/>
                  <a:ext cx="407678" cy="34664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103" name="Circle"/>
                <p:cNvSpPr/>
                <p:nvPr/>
              </p:nvSpPr>
              <p:spPr>
                <a:xfrm>
                  <a:off x="206844" y="220634"/>
                  <a:ext cx="165477" cy="165477"/>
                </a:xfrm>
                <a:prstGeom prst="ellipse">
                  <a:avLst/>
                </a:prstGeom>
                <a:solidFill>
                  <a:srgbClr val="232323"/>
                </a:solidFill>
                <a:ln w="127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</p:grpSp>
        <p:grpSp>
          <p:nvGrpSpPr>
            <p:cNvPr id="1120" name="Group"/>
            <p:cNvGrpSpPr/>
            <p:nvPr/>
          </p:nvGrpSpPr>
          <p:grpSpPr>
            <a:xfrm>
              <a:off x="14230923" y="0"/>
              <a:ext cx="1207088" cy="592955"/>
              <a:chOff x="0" y="0"/>
              <a:chExt cx="1207087" cy="592954"/>
            </a:xfrm>
          </p:grpSpPr>
          <p:grpSp>
            <p:nvGrpSpPr>
              <p:cNvPr id="1112" name="Group"/>
              <p:cNvGrpSpPr/>
              <p:nvPr/>
            </p:nvGrpSpPr>
            <p:grpSpPr>
              <a:xfrm>
                <a:off x="0" y="0"/>
                <a:ext cx="592955" cy="592955"/>
                <a:chOff x="0" y="0"/>
                <a:chExt cx="592954" cy="592954"/>
              </a:xfrm>
            </p:grpSpPr>
            <p:sp>
              <p:nvSpPr>
                <p:cNvPr id="1106" name="Circle"/>
                <p:cNvSpPr/>
                <p:nvPr/>
              </p:nvSpPr>
              <p:spPr>
                <a:xfrm>
                  <a:off x="0" y="0"/>
                  <a:ext cx="592955" cy="592955"/>
                </a:xfrm>
                <a:prstGeom prst="ellipse">
                  <a:avLst/>
                </a:prstGeom>
                <a:solidFill>
                  <a:srgbClr val="232323"/>
                </a:solidFill>
                <a:ln w="254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1107" name="Line"/>
                <p:cNvSpPr/>
                <p:nvPr/>
              </p:nvSpPr>
              <p:spPr>
                <a:xfrm flipV="1">
                  <a:off x="32802" y="299513"/>
                  <a:ext cx="535130" cy="1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108" name="Line"/>
                <p:cNvSpPr/>
                <p:nvPr/>
              </p:nvSpPr>
              <p:spPr>
                <a:xfrm flipH="1" flipV="1">
                  <a:off x="295143" y="26707"/>
                  <a:ext cx="1" cy="535128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109" name="Line"/>
                <p:cNvSpPr/>
                <p:nvPr/>
              </p:nvSpPr>
              <p:spPr>
                <a:xfrm>
                  <a:off x="104008" y="116317"/>
                  <a:ext cx="378393" cy="37839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110" name="Line"/>
                <p:cNvSpPr/>
                <p:nvPr/>
              </p:nvSpPr>
              <p:spPr>
                <a:xfrm flipH="1">
                  <a:off x="96527" y="126191"/>
                  <a:ext cx="407678" cy="34664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111" name="Circle"/>
                <p:cNvSpPr/>
                <p:nvPr/>
              </p:nvSpPr>
              <p:spPr>
                <a:xfrm>
                  <a:off x="206844" y="220634"/>
                  <a:ext cx="165477" cy="165477"/>
                </a:xfrm>
                <a:prstGeom prst="ellipse">
                  <a:avLst/>
                </a:prstGeom>
                <a:solidFill>
                  <a:srgbClr val="232323"/>
                </a:solidFill>
                <a:ln w="127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  <p:grpSp>
            <p:nvGrpSpPr>
              <p:cNvPr id="1119" name="Group"/>
              <p:cNvGrpSpPr/>
              <p:nvPr/>
            </p:nvGrpSpPr>
            <p:grpSpPr>
              <a:xfrm>
                <a:off x="614132" y="0"/>
                <a:ext cx="592956" cy="592955"/>
                <a:chOff x="0" y="0"/>
                <a:chExt cx="592954" cy="592954"/>
              </a:xfrm>
            </p:grpSpPr>
            <p:sp>
              <p:nvSpPr>
                <p:cNvPr id="1113" name="Circle"/>
                <p:cNvSpPr/>
                <p:nvPr/>
              </p:nvSpPr>
              <p:spPr>
                <a:xfrm>
                  <a:off x="0" y="0"/>
                  <a:ext cx="592955" cy="592955"/>
                </a:xfrm>
                <a:prstGeom prst="ellipse">
                  <a:avLst/>
                </a:prstGeom>
                <a:solidFill>
                  <a:srgbClr val="232323"/>
                </a:solidFill>
                <a:ln w="254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1114" name="Line"/>
                <p:cNvSpPr/>
                <p:nvPr/>
              </p:nvSpPr>
              <p:spPr>
                <a:xfrm flipV="1">
                  <a:off x="32802" y="299513"/>
                  <a:ext cx="535130" cy="1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115" name="Line"/>
                <p:cNvSpPr/>
                <p:nvPr/>
              </p:nvSpPr>
              <p:spPr>
                <a:xfrm flipH="1" flipV="1">
                  <a:off x="295143" y="26707"/>
                  <a:ext cx="1" cy="535128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116" name="Line"/>
                <p:cNvSpPr/>
                <p:nvPr/>
              </p:nvSpPr>
              <p:spPr>
                <a:xfrm>
                  <a:off x="104008" y="116317"/>
                  <a:ext cx="378393" cy="37839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117" name="Line"/>
                <p:cNvSpPr/>
                <p:nvPr/>
              </p:nvSpPr>
              <p:spPr>
                <a:xfrm flipH="1">
                  <a:off x="96527" y="126191"/>
                  <a:ext cx="407678" cy="34664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118" name="Circle"/>
                <p:cNvSpPr/>
                <p:nvPr/>
              </p:nvSpPr>
              <p:spPr>
                <a:xfrm>
                  <a:off x="206844" y="220634"/>
                  <a:ext cx="165477" cy="165477"/>
                </a:xfrm>
                <a:prstGeom prst="ellipse">
                  <a:avLst/>
                </a:prstGeom>
                <a:solidFill>
                  <a:srgbClr val="232323"/>
                </a:solidFill>
                <a:ln w="127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</p:grpSp>
        <p:grpSp>
          <p:nvGrpSpPr>
            <p:cNvPr id="1127" name="Group"/>
            <p:cNvGrpSpPr/>
            <p:nvPr/>
          </p:nvGrpSpPr>
          <p:grpSpPr>
            <a:xfrm>
              <a:off x="6035436" y="0"/>
              <a:ext cx="592956" cy="592955"/>
              <a:chOff x="0" y="0"/>
              <a:chExt cx="592954" cy="592954"/>
            </a:xfrm>
          </p:grpSpPr>
          <p:sp>
            <p:nvSpPr>
              <p:cNvPr id="1121" name="Circle"/>
              <p:cNvSpPr/>
              <p:nvPr/>
            </p:nvSpPr>
            <p:spPr>
              <a:xfrm>
                <a:off x="0" y="0"/>
                <a:ext cx="592955" cy="592955"/>
              </a:xfrm>
              <a:prstGeom prst="ellipse">
                <a:avLst/>
              </a:prstGeom>
              <a:solidFill>
                <a:srgbClr val="232323"/>
              </a:solidFill>
              <a:ln w="25400" cap="flat">
                <a:solidFill>
                  <a:srgbClr val="60606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122" name="Line"/>
              <p:cNvSpPr/>
              <p:nvPr/>
            </p:nvSpPr>
            <p:spPr>
              <a:xfrm flipV="1">
                <a:off x="32802" y="299513"/>
                <a:ext cx="535130" cy="1"/>
              </a:xfrm>
              <a:prstGeom prst="line">
                <a:avLst/>
              </a:prstGeom>
              <a:noFill/>
              <a:ln w="1905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123" name="Line"/>
              <p:cNvSpPr/>
              <p:nvPr/>
            </p:nvSpPr>
            <p:spPr>
              <a:xfrm flipH="1" flipV="1">
                <a:off x="295143" y="26707"/>
                <a:ext cx="1" cy="535128"/>
              </a:xfrm>
              <a:prstGeom prst="line">
                <a:avLst/>
              </a:prstGeom>
              <a:noFill/>
              <a:ln w="1905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124" name="Line"/>
              <p:cNvSpPr/>
              <p:nvPr/>
            </p:nvSpPr>
            <p:spPr>
              <a:xfrm>
                <a:off x="104008" y="116317"/>
                <a:ext cx="378393" cy="378393"/>
              </a:xfrm>
              <a:prstGeom prst="line">
                <a:avLst/>
              </a:prstGeom>
              <a:noFill/>
              <a:ln w="1905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125" name="Line"/>
              <p:cNvSpPr/>
              <p:nvPr/>
            </p:nvSpPr>
            <p:spPr>
              <a:xfrm flipH="1">
                <a:off x="96527" y="126191"/>
                <a:ext cx="407678" cy="346643"/>
              </a:xfrm>
              <a:prstGeom prst="line">
                <a:avLst/>
              </a:prstGeom>
              <a:noFill/>
              <a:ln w="1905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126" name="Circle"/>
              <p:cNvSpPr/>
              <p:nvPr/>
            </p:nvSpPr>
            <p:spPr>
              <a:xfrm>
                <a:off x="206844" y="220634"/>
                <a:ext cx="165477" cy="165477"/>
              </a:xfrm>
              <a:prstGeom prst="ellipse">
                <a:avLst/>
              </a:prstGeom>
              <a:solidFill>
                <a:srgbClr val="232323"/>
              </a:solidFill>
              <a:ln w="12700" cap="flat">
                <a:solidFill>
                  <a:srgbClr val="60606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  <p:grpSp>
          <p:nvGrpSpPr>
            <p:cNvPr id="1134" name="Group"/>
            <p:cNvGrpSpPr/>
            <p:nvPr/>
          </p:nvGrpSpPr>
          <p:grpSpPr>
            <a:xfrm>
              <a:off x="4256571" y="0"/>
              <a:ext cx="592956" cy="592955"/>
              <a:chOff x="0" y="0"/>
              <a:chExt cx="592954" cy="592954"/>
            </a:xfrm>
          </p:grpSpPr>
          <p:sp>
            <p:nvSpPr>
              <p:cNvPr id="1128" name="Circle"/>
              <p:cNvSpPr/>
              <p:nvPr/>
            </p:nvSpPr>
            <p:spPr>
              <a:xfrm>
                <a:off x="0" y="0"/>
                <a:ext cx="592955" cy="592955"/>
              </a:xfrm>
              <a:prstGeom prst="ellipse">
                <a:avLst/>
              </a:prstGeom>
              <a:solidFill>
                <a:srgbClr val="232323"/>
              </a:solidFill>
              <a:ln w="25400" cap="flat">
                <a:solidFill>
                  <a:srgbClr val="60606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129" name="Line"/>
              <p:cNvSpPr/>
              <p:nvPr/>
            </p:nvSpPr>
            <p:spPr>
              <a:xfrm flipV="1">
                <a:off x="32802" y="299513"/>
                <a:ext cx="535130" cy="1"/>
              </a:xfrm>
              <a:prstGeom prst="line">
                <a:avLst/>
              </a:prstGeom>
              <a:noFill/>
              <a:ln w="1905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130" name="Line"/>
              <p:cNvSpPr/>
              <p:nvPr/>
            </p:nvSpPr>
            <p:spPr>
              <a:xfrm flipH="1" flipV="1">
                <a:off x="295143" y="26707"/>
                <a:ext cx="1" cy="535128"/>
              </a:xfrm>
              <a:prstGeom prst="line">
                <a:avLst/>
              </a:prstGeom>
              <a:noFill/>
              <a:ln w="1905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131" name="Line"/>
              <p:cNvSpPr/>
              <p:nvPr/>
            </p:nvSpPr>
            <p:spPr>
              <a:xfrm>
                <a:off x="104008" y="116317"/>
                <a:ext cx="378393" cy="378393"/>
              </a:xfrm>
              <a:prstGeom prst="line">
                <a:avLst/>
              </a:prstGeom>
              <a:noFill/>
              <a:ln w="1905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132" name="Line"/>
              <p:cNvSpPr/>
              <p:nvPr/>
            </p:nvSpPr>
            <p:spPr>
              <a:xfrm flipH="1">
                <a:off x="96527" y="126191"/>
                <a:ext cx="407678" cy="346643"/>
              </a:xfrm>
              <a:prstGeom prst="line">
                <a:avLst/>
              </a:prstGeom>
              <a:noFill/>
              <a:ln w="1905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133" name="Circle"/>
              <p:cNvSpPr/>
              <p:nvPr/>
            </p:nvSpPr>
            <p:spPr>
              <a:xfrm>
                <a:off x="206844" y="220634"/>
                <a:ext cx="165477" cy="165477"/>
              </a:xfrm>
              <a:prstGeom prst="ellipse">
                <a:avLst/>
              </a:prstGeom>
              <a:solidFill>
                <a:srgbClr val="232323"/>
              </a:solidFill>
              <a:ln w="12700" cap="flat">
                <a:solidFill>
                  <a:srgbClr val="60606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</p:grpSp>
      <p:pic>
        <p:nvPicPr>
          <p:cNvPr id="1136" name="R-logo.001.png" descr="R-logo.001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1137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138" name="num"/>
          <p:cNvSpPr txBox="1"/>
          <p:nvPr/>
        </p:nvSpPr>
        <p:spPr>
          <a:xfrm>
            <a:off x="6630212" y="27151"/>
            <a:ext cx="3303608" cy="1063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num</a:t>
            </a:r>
          </a:p>
        </p:txBody>
      </p:sp>
      <p:sp>
        <p:nvSpPr>
          <p:cNvPr id="1139" name="log"/>
          <p:cNvSpPr txBox="1"/>
          <p:nvPr/>
        </p:nvSpPr>
        <p:spPr>
          <a:xfrm>
            <a:off x="10325593" y="27151"/>
            <a:ext cx="3303609" cy="1063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log</a:t>
            </a:r>
          </a:p>
        </p:txBody>
      </p:sp>
      <p:sp>
        <p:nvSpPr>
          <p:cNvPr id="1140" name="cha"/>
          <p:cNvSpPr txBox="1"/>
          <p:nvPr/>
        </p:nvSpPr>
        <p:spPr>
          <a:xfrm>
            <a:off x="16297498" y="27151"/>
            <a:ext cx="3303608" cy="1063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cha</a:t>
            </a:r>
          </a:p>
        </p:txBody>
      </p:sp>
      <p:sp>
        <p:nvSpPr>
          <p:cNvPr id="1141" name="lst[&quot;num&quot;]"/>
          <p:cNvSpPr txBox="1"/>
          <p:nvPr/>
        </p:nvSpPr>
        <p:spPr>
          <a:xfrm>
            <a:off x="1473619" y="6041545"/>
            <a:ext cx="4943011" cy="10635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 algn="l">
              <a:defRPr sz="50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["num"]</a:t>
            </a:r>
          </a:p>
        </p:txBody>
      </p:sp>
      <p:grpSp>
        <p:nvGrpSpPr>
          <p:cNvPr id="1230" name="Group"/>
          <p:cNvGrpSpPr/>
          <p:nvPr/>
        </p:nvGrpSpPr>
        <p:grpSpPr>
          <a:xfrm>
            <a:off x="7593765" y="3601263"/>
            <a:ext cx="8767266" cy="3401928"/>
            <a:chOff x="0" y="0"/>
            <a:chExt cx="8767265" cy="3401926"/>
          </a:xfrm>
        </p:grpSpPr>
        <p:grpSp>
          <p:nvGrpSpPr>
            <p:cNvPr id="1195" name="Group"/>
            <p:cNvGrpSpPr/>
            <p:nvPr/>
          </p:nvGrpSpPr>
          <p:grpSpPr>
            <a:xfrm>
              <a:off x="-1" y="642302"/>
              <a:ext cx="4713367" cy="2759625"/>
              <a:chOff x="0" y="0"/>
              <a:chExt cx="4713365" cy="2759623"/>
            </a:xfrm>
          </p:grpSpPr>
          <p:sp>
            <p:nvSpPr>
              <p:cNvPr id="1142" name="Rectangle"/>
              <p:cNvSpPr/>
              <p:nvPr/>
            </p:nvSpPr>
            <p:spPr>
              <a:xfrm>
                <a:off x="1461210" y="557219"/>
                <a:ext cx="317656" cy="381186"/>
              </a:xfrm>
              <a:prstGeom prst="rect">
                <a:avLst/>
              </a:prstGeom>
              <a:gradFill flip="none" rotWithShape="1">
                <a:gsLst>
                  <a:gs pos="23158">
                    <a:srgbClr val="4D4956"/>
                  </a:gs>
                  <a:gs pos="42812">
                    <a:srgbClr val="38363C"/>
                  </a:gs>
                  <a:gs pos="100000">
                    <a:srgbClr val="232323"/>
                  </a:gs>
                </a:gsLst>
                <a:lin ang="0" scaled="0"/>
              </a:gra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143" name="Rectangle"/>
              <p:cNvSpPr/>
              <p:nvPr/>
            </p:nvSpPr>
            <p:spPr>
              <a:xfrm>
                <a:off x="1927104" y="578395"/>
                <a:ext cx="317655" cy="381187"/>
              </a:xfrm>
              <a:prstGeom prst="rect">
                <a:avLst/>
              </a:prstGeom>
              <a:gradFill flip="none" rotWithShape="1">
                <a:gsLst>
                  <a:gs pos="23158">
                    <a:srgbClr val="4D4956"/>
                  </a:gs>
                  <a:gs pos="42812">
                    <a:srgbClr val="38363C"/>
                  </a:gs>
                  <a:gs pos="100000">
                    <a:srgbClr val="232323"/>
                  </a:gs>
                </a:gsLst>
                <a:lin ang="0" scaled="0"/>
              </a:gra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144" name="Rectangle"/>
              <p:cNvSpPr/>
              <p:nvPr/>
            </p:nvSpPr>
            <p:spPr>
              <a:xfrm>
                <a:off x="2922421" y="366626"/>
                <a:ext cx="42355" cy="783549"/>
              </a:xfrm>
              <a:prstGeom prst="rect">
                <a:avLst/>
              </a:prstGeom>
              <a:gradFill flip="none" rotWithShape="1">
                <a:gsLst>
                  <a:gs pos="23158">
                    <a:srgbClr val="4D4956"/>
                  </a:gs>
                  <a:gs pos="42812">
                    <a:srgbClr val="38363C"/>
                  </a:gs>
                  <a:gs pos="100000">
                    <a:srgbClr val="232323"/>
                  </a:gs>
                </a:gsLst>
                <a:lin ang="0" scaled="0"/>
              </a:gra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145" name="Rectangle"/>
              <p:cNvSpPr/>
              <p:nvPr/>
            </p:nvSpPr>
            <p:spPr>
              <a:xfrm>
                <a:off x="889432" y="557219"/>
                <a:ext cx="232948" cy="465894"/>
              </a:xfrm>
              <a:prstGeom prst="rect">
                <a:avLst/>
              </a:prstGeom>
              <a:gradFill flip="none" rotWithShape="1">
                <a:gsLst>
                  <a:gs pos="23158">
                    <a:srgbClr val="4D4956"/>
                  </a:gs>
                  <a:gs pos="42812">
                    <a:srgbClr val="38363C"/>
                  </a:gs>
                  <a:gs pos="100000">
                    <a:srgbClr val="232323"/>
                  </a:gs>
                </a:gsLst>
                <a:lin ang="0" scaled="0"/>
              </a:gra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146" name="Shape"/>
              <p:cNvSpPr/>
              <p:nvPr/>
            </p:nvSpPr>
            <p:spPr>
              <a:xfrm>
                <a:off x="450796" y="1076013"/>
                <a:ext cx="161351" cy="25429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0" y="39"/>
                    </a:lnTo>
                    <a:lnTo>
                      <a:pt x="0" y="5973"/>
                    </a:lnTo>
                    <a:lnTo>
                      <a:pt x="3815" y="12458"/>
                    </a:lnTo>
                    <a:lnTo>
                      <a:pt x="9053" y="17577"/>
                    </a:lnTo>
                    <a:lnTo>
                      <a:pt x="2026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adFill flip="none" rotWithShape="1">
                <a:gsLst>
                  <a:gs pos="23158">
                    <a:srgbClr val="4D4956"/>
                  </a:gs>
                  <a:gs pos="42812">
                    <a:srgbClr val="38363C"/>
                  </a:gs>
                  <a:gs pos="100000">
                    <a:srgbClr val="232323"/>
                  </a:gs>
                </a:gsLst>
                <a:lin ang="5759999" scaled="0"/>
              </a:gra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200"/>
                </a:pPr>
                <a:endParaRPr/>
              </a:p>
            </p:txBody>
          </p:sp>
          <p:sp>
            <p:nvSpPr>
              <p:cNvPr id="1147" name="Rectangle"/>
              <p:cNvSpPr/>
              <p:nvPr/>
            </p:nvSpPr>
            <p:spPr>
              <a:xfrm>
                <a:off x="571778" y="980758"/>
                <a:ext cx="211770" cy="825903"/>
              </a:xfrm>
              <a:prstGeom prst="rect">
                <a:avLst/>
              </a:prstGeom>
              <a:gradFill flip="none" rotWithShape="1">
                <a:gsLst>
                  <a:gs pos="24759">
                    <a:srgbClr val="58596B"/>
                  </a:gs>
                  <a:gs pos="70331">
                    <a:srgbClr val="3D3E47"/>
                  </a:gs>
                  <a:gs pos="100000">
                    <a:srgbClr val="232323"/>
                  </a:gs>
                </a:gsLst>
                <a:lin ang="5400000" scaled="0"/>
              </a:gra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148" name="Rectangle"/>
              <p:cNvSpPr/>
              <p:nvPr/>
            </p:nvSpPr>
            <p:spPr>
              <a:xfrm>
                <a:off x="720017" y="1806660"/>
                <a:ext cx="3896563" cy="614133"/>
              </a:xfrm>
              <a:prstGeom prst="rect">
                <a:avLst/>
              </a:prstGeom>
              <a:solidFill>
                <a:srgbClr val="000000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149" name="Rectangle"/>
              <p:cNvSpPr/>
              <p:nvPr/>
            </p:nvSpPr>
            <p:spPr>
              <a:xfrm>
                <a:off x="656486" y="874873"/>
                <a:ext cx="3917740" cy="1016496"/>
              </a:xfrm>
              <a:prstGeom prst="rect">
                <a:avLst/>
              </a:prstGeom>
              <a:gradFill flip="none" rotWithShape="1">
                <a:gsLst>
                  <a:gs pos="24759">
                    <a:srgbClr val="58596B"/>
                  </a:gs>
                  <a:gs pos="70331">
                    <a:srgbClr val="3D3E47"/>
                  </a:gs>
                  <a:gs pos="100000">
                    <a:srgbClr val="232323"/>
                  </a:gs>
                </a:gsLst>
                <a:lin ang="5400000" scaled="0"/>
              </a:gra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150" name="Triangle"/>
              <p:cNvSpPr/>
              <p:nvPr/>
            </p:nvSpPr>
            <p:spPr>
              <a:xfrm flipH="1">
                <a:off x="-1" y="1933722"/>
                <a:ext cx="741195" cy="6353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21600" y="216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151" name="Rectangle"/>
              <p:cNvSpPr/>
              <p:nvPr/>
            </p:nvSpPr>
            <p:spPr>
              <a:xfrm>
                <a:off x="2858891" y="811342"/>
                <a:ext cx="910610" cy="1122381"/>
              </a:xfrm>
              <a:prstGeom prst="rect">
                <a:avLst/>
              </a:prstGeom>
              <a:gradFill flip="none" rotWithShape="1">
                <a:gsLst>
                  <a:gs pos="3667">
                    <a:srgbClr val="58596B"/>
                  </a:gs>
                  <a:gs pos="62015">
                    <a:srgbClr val="3D3E47"/>
                  </a:gs>
                  <a:gs pos="100000">
                    <a:srgbClr val="232323"/>
                  </a:gs>
                </a:gsLst>
                <a:lin ang="5400000" scaled="0"/>
              </a:gra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152" name="Rectangle"/>
              <p:cNvSpPr/>
              <p:nvPr/>
            </p:nvSpPr>
            <p:spPr>
              <a:xfrm>
                <a:off x="3600084" y="663103"/>
                <a:ext cx="1058850" cy="1249443"/>
              </a:xfrm>
              <a:prstGeom prst="rect">
                <a:avLst/>
              </a:prstGeom>
              <a:gradFill flip="none" rotWithShape="1">
                <a:gsLst>
                  <a:gs pos="0">
                    <a:srgbClr val="58596B"/>
                  </a:gs>
                  <a:gs pos="60569">
                    <a:srgbClr val="3D3E47"/>
                  </a:gs>
                  <a:gs pos="100000">
                    <a:srgbClr val="232323"/>
                  </a:gs>
                </a:gsLst>
                <a:lin ang="5400000" scaled="0"/>
              </a:gra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grpSp>
            <p:nvGrpSpPr>
              <p:cNvPr id="1156" name="Group"/>
              <p:cNvGrpSpPr/>
              <p:nvPr/>
            </p:nvGrpSpPr>
            <p:grpSpPr>
              <a:xfrm>
                <a:off x="3663615" y="874873"/>
                <a:ext cx="952965" cy="508248"/>
                <a:chOff x="0" y="0"/>
                <a:chExt cx="952963" cy="508247"/>
              </a:xfrm>
            </p:grpSpPr>
            <p:sp>
              <p:nvSpPr>
                <p:cNvPr id="1153" name="Rectangle"/>
                <p:cNvSpPr/>
                <p:nvPr/>
              </p:nvSpPr>
              <p:spPr>
                <a:xfrm>
                  <a:off x="0" y="0"/>
                  <a:ext cx="293220" cy="508248"/>
                </a:xfrm>
                <a:prstGeom prst="rect">
                  <a:avLst/>
                </a:prstGeom>
                <a:solidFill>
                  <a:srgbClr val="000000"/>
                </a:solidFill>
                <a:ln w="254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1154" name="Rectangle"/>
                <p:cNvSpPr/>
                <p:nvPr/>
              </p:nvSpPr>
              <p:spPr>
                <a:xfrm>
                  <a:off x="329872" y="0"/>
                  <a:ext cx="293220" cy="508248"/>
                </a:xfrm>
                <a:prstGeom prst="rect">
                  <a:avLst/>
                </a:prstGeom>
                <a:solidFill>
                  <a:srgbClr val="000000"/>
                </a:solidFill>
                <a:ln w="254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1155" name="Rectangle"/>
                <p:cNvSpPr/>
                <p:nvPr/>
              </p:nvSpPr>
              <p:spPr>
                <a:xfrm>
                  <a:off x="659744" y="0"/>
                  <a:ext cx="293220" cy="508248"/>
                </a:xfrm>
                <a:prstGeom prst="rect">
                  <a:avLst/>
                </a:prstGeom>
                <a:solidFill>
                  <a:srgbClr val="000000"/>
                </a:solidFill>
                <a:ln w="254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  <p:sp>
            <p:nvSpPr>
              <p:cNvPr id="1157" name="Rectangle"/>
              <p:cNvSpPr/>
              <p:nvPr/>
            </p:nvSpPr>
            <p:spPr>
              <a:xfrm>
                <a:off x="1440034" y="1976076"/>
                <a:ext cx="338832" cy="614133"/>
              </a:xfrm>
              <a:prstGeom prst="rect">
                <a:avLst/>
              </a:prstGeom>
              <a:solidFill>
                <a:srgbClr val="000000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158" name="Shape"/>
              <p:cNvSpPr/>
              <p:nvPr/>
            </p:nvSpPr>
            <p:spPr>
              <a:xfrm>
                <a:off x="718941" y="0"/>
                <a:ext cx="572772" cy="6561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960" y="21431"/>
                    </a:moveTo>
                    <a:lnTo>
                      <a:pt x="0" y="290"/>
                    </a:lnTo>
                    <a:lnTo>
                      <a:pt x="21600" y="0"/>
                    </a:lnTo>
                    <a:lnTo>
                      <a:pt x="16902" y="21600"/>
                    </a:lnTo>
                    <a:lnTo>
                      <a:pt x="4960" y="21431"/>
                    </a:lnTo>
                    <a:close/>
                  </a:path>
                </a:pathLst>
              </a:custGeom>
              <a:gradFill flip="none" rotWithShape="1">
                <a:gsLst>
                  <a:gs pos="23158">
                    <a:srgbClr val="4D4956"/>
                  </a:gs>
                  <a:gs pos="42812">
                    <a:srgbClr val="38363C"/>
                  </a:gs>
                  <a:gs pos="100000">
                    <a:srgbClr val="232323"/>
                  </a:gs>
                </a:gsLst>
                <a:lin ang="0" scaled="0"/>
              </a:gra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200"/>
                </a:pPr>
                <a:endParaRPr/>
              </a:p>
            </p:txBody>
          </p:sp>
          <p:sp>
            <p:nvSpPr>
              <p:cNvPr id="1159" name="Shape"/>
              <p:cNvSpPr/>
              <p:nvPr/>
            </p:nvSpPr>
            <p:spPr>
              <a:xfrm flipH="1">
                <a:off x="3506277" y="208191"/>
                <a:ext cx="1207089" cy="48707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68" y="0"/>
                    </a:moveTo>
                    <a:lnTo>
                      <a:pt x="0" y="20796"/>
                    </a:lnTo>
                    <a:lnTo>
                      <a:pt x="21600" y="21600"/>
                    </a:lnTo>
                    <a:lnTo>
                      <a:pt x="21600" y="10836"/>
                    </a:lnTo>
                    <a:lnTo>
                      <a:pt x="8652" y="560"/>
                    </a:lnTo>
                    <a:lnTo>
                      <a:pt x="68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4D4956"/>
                  </a:gs>
                  <a:gs pos="0">
                    <a:srgbClr val="38363C"/>
                  </a:gs>
                  <a:gs pos="100000">
                    <a:srgbClr val="232323"/>
                  </a:gs>
                </a:gsLst>
                <a:lin ang="0" scaled="0"/>
              </a:gra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200"/>
                </a:pPr>
                <a:endParaRPr/>
              </a:p>
            </p:txBody>
          </p:sp>
          <p:sp>
            <p:nvSpPr>
              <p:cNvPr id="1160" name="Rectangle"/>
              <p:cNvSpPr/>
              <p:nvPr/>
            </p:nvSpPr>
            <p:spPr>
              <a:xfrm rot="16200000">
                <a:off x="2403586" y="461922"/>
                <a:ext cx="21178" cy="2350645"/>
              </a:xfrm>
              <a:prstGeom prst="rect">
                <a:avLst/>
              </a:prstGeom>
              <a:solidFill>
                <a:srgbClr val="60606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161" name="Rectangle"/>
              <p:cNvSpPr/>
              <p:nvPr/>
            </p:nvSpPr>
            <p:spPr>
              <a:xfrm rot="16200000">
                <a:off x="2583590" y="726634"/>
                <a:ext cx="21178" cy="1969460"/>
              </a:xfrm>
              <a:prstGeom prst="rect">
                <a:avLst/>
              </a:prstGeom>
              <a:solidFill>
                <a:srgbClr val="60606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162" name="Rectangle"/>
              <p:cNvSpPr/>
              <p:nvPr/>
            </p:nvSpPr>
            <p:spPr>
              <a:xfrm rot="2400000">
                <a:off x="1147266" y="1602235"/>
                <a:ext cx="21178" cy="296479"/>
              </a:xfrm>
              <a:prstGeom prst="rect">
                <a:avLst/>
              </a:prstGeom>
              <a:solidFill>
                <a:srgbClr val="60606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grpSp>
            <p:nvGrpSpPr>
              <p:cNvPr id="1170" name="Group"/>
              <p:cNvGrpSpPr/>
              <p:nvPr/>
            </p:nvGrpSpPr>
            <p:grpSpPr>
              <a:xfrm>
                <a:off x="3684792" y="1849014"/>
                <a:ext cx="910611" cy="910610"/>
                <a:chOff x="0" y="0"/>
                <a:chExt cx="910609" cy="910609"/>
              </a:xfrm>
            </p:grpSpPr>
            <p:sp>
              <p:nvSpPr>
                <p:cNvPr id="1163" name="Circle"/>
                <p:cNvSpPr/>
                <p:nvPr/>
              </p:nvSpPr>
              <p:spPr>
                <a:xfrm>
                  <a:off x="0" y="0"/>
                  <a:ext cx="910610" cy="910610"/>
                </a:xfrm>
                <a:prstGeom prst="ellipse">
                  <a:avLst/>
                </a:prstGeom>
                <a:solidFill>
                  <a:srgbClr val="232323"/>
                </a:solidFill>
                <a:ln w="254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grpSp>
              <p:nvGrpSpPr>
                <p:cNvPr id="1168" name="Group"/>
                <p:cNvGrpSpPr/>
                <p:nvPr/>
              </p:nvGrpSpPr>
              <p:grpSpPr>
                <a:xfrm>
                  <a:off x="50375" y="41014"/>
                  <a:ext cx="821804" cy="821805"/>
                  <a:chOff x="6682" y="0"/>
                  <a:chExt cx="821803" cy="821803"/>
                </a:xfrm>
              </p:grpSpPr>
              <p:sp>
                <p:nvSpPr>
                  <p:cNvPr id="1164" name="Line"/>
                  <p:cNvSpPr/>
                  <p:nvPr/>
                </p:nvSpPr>
                <p:spPr>
                  <a:xfrm>
                    <a:off x="116035" y="137615"/>
                    <a:ext cx="581104" cy="581104"/>
                  </a:xfrm>
                  <a:prstGeom prst="line">
                    <a:avLst/>
                  </a:prstGeom>
                  <a:noFill/>
                  <a:ln w="3810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1165" name="Line"/>
                  <p:cNvSpPr/>
                  <p:nvPr/>
                </p:nvSpPr>
                <p:spPr>
                  <a:xfrm flipH="1">
                    <a:off x="104546" y="152780"/>
                    <a:ext cx="626077" cy="532345"/>
                  </a:xfrm>
                  <a:prstGeom prst="line">
                    <a:avLst/>
                  </a:prstGeom>
                  <a:noFill/>
                  <a:ln w="3810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1166" name="Line"/>
                  <p:cNvSpPr/>
                  <p:nvPr/>
                </p:nvSpPr>
                <p:spPr>
                  <a:xfrm flipV="1">
                    <a:off x="6682" y="418952"/>
                    <a:ext cx="821805" cy="1"/>
                  </a:xfrm>
                  <a:prstGeom prst="line">
                    <a:avLst/>
                  </a:prstGeom>
                  <a:noFill/>
                  <a:ln w="3810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1167" name="Line"/>
                  <p:cNvSpPr/>
                  <p:nvPr/>
                </p:nvSpPr>
                <p:spPr>
                  <a:xfrm flipH="1" flipV="1">
                    <a:off x="409563" y="-1"/>
                    <a:ext cx="1" cy="821805"/>
                  </a:xfrm>
                  <a:prstGeom prst="line">
                    <a:avLst/>
                  </a:prstGeom>
                  <a:noFill/>
                  <a:ln w="3810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</p:grpSp>
            <p:sp>
              <p:nvSpPr>
                <p:cNvPr id="1169" name="Circle"/>
                <p:cNvSpPr/>
                <p:nvPr/>
              </p:nvSpPr>
              <p:spPr>
                <a:xfrm>
                  <a:off x="317654" y="338831"/>
                  <a:ext cx="254125" cy="254125"/>
                </a:xfrm>
                <a:prstGeom prst="ellipse">
                  <a:avLst/>
                </a:prstGeom>
                <a:solidFill>
                  <a:srgbClr val="232323"/>
                </a:solidFill>
                <a:ln w="127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  <p:grpSp>
            <p:nvGrpSpPr>
              <p:cNvPr id="1178" name="Group"/>
              <p:cNvGrpSpPr/>
              <p:nvPr/>
            </p:nvGrpSpPr>
            <p:grpSpPr>
              <a:xfrm>
                <a:off x="2753006" y="1849014"/>
                <a:ext cx="910610" cy="910610"/>
                <a:chOff x="0" y="0"/>
                <a:chExt cx="910609" cy="910609"/>
              </a:xfrm>
            </p:grpSpPr>
            <p:sp>
              <p:nvSpPr>
                <p:cNvPr id="1171" name="Circle"/>
                <p:cNvSpPr/>
                <p:nvPr/>
              </p:nvSpPr>
              <p:spPr>
                <a:xfrm>
                  <a:off x="0" y="0"/>
                  <a:ext cx="910610" cy="910610"/>
                </a:xfrm>
                <a:prstGeom prst="ellipse">
                  <a:avLst/>
                </a:prstGeom>
                <a:solidFill>
                  <a:srgbClr val="232323"/>
                </a:solidFill>
                <a:ln w="254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grpSp>
              <p:nvGrpSpPr>
                <p:cNvPr id="1176" name="Group"/>
                <p:cNvGrpSpPr/>
                <p:nvPr/>
              </p:nvGrpSpPr>
              <p:grpSpPr>
                <a:xfrm>
                  <a:off x="50375" y="41014"/>
                  <a:ext cx="821804" cy="821805"/>
                  <a:chOff x="6682" y="0"/>
                  <a:chExt cx="821803" cy="821803"/>
                </a:xfrm>
              </p:grpSpPr>
              <p:sp>
                <p:nvSpPr>
                  <p:cNvPr id="1172" name="Line"/>
                  <p:cNvSpPr/>
                  <p:nvPr/>
                </p:nvSpPr>
                <p:spPr>
                  <a:xfrm>
                    <a:off x="116035" y="137615"/>
                    <a:ext cx="581104" cy="581104"/>
                  </a:xfrm>
                  <a:prstGeom prst="line">
                    <a:avLst/>
                  </a:prstGeom>
                  <a:noFill/>
                  <a:ln w="3810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1173" name="Line"/>
                  <p:cNvSpPr/>
                  <p:nvPr/>
                </p:nvSpPr>
                <p:spPr>
                  <a:xfrm flipH="1">
                    <a:off x="104546" y="152780"/>
                    <a:ext cx="626077" cy="532345"/>
                  </a:xfrm>
                  <a:prstGeom prst="line">
                    <a:avLst/>
                  </a:prstGeom>
                  <a:noFill/>
                  <a:ln w="3810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1174" name="Line"/>
                  <p:cNvSpPr/>
                  <p:nvPr/>
                </p:nvSpPr>
                <p:spPr>
                  <a:xfrm flipV="1">
                    <a:off x="6682" y="418952"/>
                    <a:ext cx="821805" cy="1"/>
                  </a:xfrm>
                  <a:prstGeom prst="line">
                    <a:avLst/>
                  </a:prstGeom>
                  <a:noFill/>
                  <a:ln w="3810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1175" name="Line"/>
                  <p:cNvSpPr/>
                  <p:nvPr/>
                </p:nvSpPr>
                <p:spPr>
                  <a:xfrm flipH="1" flipV="1">
                    <a:off x="409563" y="-1"/>
                    <a:ext cx="1" cy="821805"/>
                  </a:xfrm>
                  <a:prstGeom prst="line">
                    <a:avLst/>
                  </a:prstGeom>
                  <a:noFill/>
                  <a:ln w="3810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</p:grpSp>
            <p:sp>
              <p:nvSpPr>
                <p:cNvPr id="1177" name="Circle"/>
                <p:cNvSpPr/>
                <p:nvPr/>
              </p:nvSpPr>
              <p:spPr>
                <a:xfrm>
                  <a:off x="317654" y="338831"/>
                  <a:ext cx="254125" cy="254125"/>
                </a:xfrm>
                <a:prstGeom prst="ellipse">
                  <a:avLst/>
                </a:prstGeom>
                <a:solidFill>
                  <a:srgbClr val="232323"/>
                </a:solidFill>
                <a:ln w="127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  <p:grpSp>
            <p:nvGrpSpPr>
              <p:cNvPr id="1186" name="Group"/>
              <p:cNvGrpSpPr/>
              <p:nvPr/>
            </p:nvGrpSpPr>
            <p:grpSpPr>
              <a:xfrm>
                <a:off x="1821219" y="1849014"/>
                <a:ext cx="910611" cy="910610"/>
                <a:chOff x="0" y="0"/>
                <a:chExt cx="910609" cy="910609"/>
              </a:xfrm>
            </p:grpSpPr>
            <p:sp>
              <p:nvSpPr>
                <p:cNvPr id="1179" name="Circle"/>
                <p:cNvSpPr/>
                <p:nvPr/>
              </p:nvSpPr>
              <p:spPr>
                <a:xfrm>
                  <a:off x="0" y="0"/>
                  <a:ext cx="910610" cy="910610"/>
                </a:xfrm>
                <a:prstGeom prst="ellipse">
                  <a:avLst/>
                </a:prstGeom>
                <a:solidFill>
                  <a:srgbClr val="232323"/>
                </a:solidFill>
                <a:ln w="254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grpSp>
              <p:nvGrpSpPr>
                <p:cNvPr id="1184" name="Group"/>
                <p:cNvGrpSpPr/>
                <p:nvPr/>
              </p:nvGrpSpPr>
              <p:grpSpPr>
                <a:xfrm>
                  <a:off x="50375" y="41014"/>
                  <a:ext cx="821804" cy="821805"/>
                  <a:chOff x="6682" y="0"/>
                  <a:chExt cx="821803" cy="821803"/>
                </a:xfrm>
              </p:grpSpPr>
              <p:sp>
                <p:nvSpPr>
                  <p:cNvPr id="1180" name="Line"/>
                  <p:cNvSpPr/>
                  <p:nvPr/>
                </p:nvSpPr>
                <p:spPr>
                  <a:xfrm>
                    <a:off x="116035" y="137615"/>
                    <a:ext cx="581104" cy="581104"/>
                  </a:xfrm>
                  <a:prstGeom prst="line">
                    <a:avLst/>
                  </a:prstGeom>
                  <a:noFill/>
                  <a:ln w="3810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1181" name="Line"/>
                  <p:cNvSpPr/>
                  <p:nvPr/>
                </p:nvSpPr>
                <p:spPr>
                  <a:xfrm flipH="1">
                    <a:off x="104546" y="152780"/>
                    <a:ext cx="626077" cy="532345"/>
                  </a:xfrm>
                  <a:prstGeom prst="line">
                    <a:avLst/>
                  </a:prstGeom>
                  <a:noFill/>
                  <a:ln w="3810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1182" name="Line"/>
                  <p:cNvSpPr/>
                  <p:nvPr/>
                </p:nvSpPr>
                <p:spPr>
                  <a:xfrm flipV="1">
                    <a:off x="6682" y="418952"/>
                    <a:ext cx="821805" cy="1"/>
                  </a:xfrm>
                  <a:prstGeom prst="line">
                    <a:avLst/>
                  </a:prstGeom>
                  <a:noFill/>
                  <a:ln w="3810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1183" name="Line"/>
                  <p:cNvSpPr/>
                  <p:nvPr/>
                </p:nvSpPr>
                <p:spPr>
                  <a:xfrm flipH="1" flipV="1">
                    <a:off x="409563" y="-1"/>
                    <a:ext cx="1" cy="821805"/>
                  </a:xfrm>
                  <a:prstGeom prst="line">
                    <a:avLst/>
                  </a:prstGeom>
                  <a:noFill/>
                  <a:ln w="3810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</p:grpSp>
            <p:sp>
              <p:nvSpPr>
                <p:cNvPr id="1185" name="Circle"/>
                <p:cNvSpPr/>
                <p:nvPr/>
              </p:nvSpPr>
              <p:spPr>
                <a:xfrm>
                  <a:off x="317654" y="338831"/>
                  <a:ext cx="254125" cy="254125"/>
                </a:xfrm>
                <a:prstGeom prst="ellipse">
                  <a:avLst/>
                </a:prstGeom>
                <a:solidFill>
                  <a:srgbClr val="232323"/>
                </a:solidFill>
                <a:ln w="127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  <p:grpSp>
            <p:nvGrpSpPr>
              <p:cNvPr id="1193" name="Group"/>
              <p:cNvGrpSpPr/>
              <p:nvPr/>
            </p:nvGrpSpPr>
            <p:grpSpPr>
              <a:xfrm>
                <a:off x="804724" y="2145491"/>
                <a:ext cx="592956" cy="592956"/>
                <a:chOff x="0" y="0"/>
                <a:chExt cx="592954" cy="592954"/>
              </a:xfrm>
            </p:grpSpPr>
            <p:sp>
              <p:nvSpPr>
                <p:cNvPr id="1187" name="Circle"/>
                <p:cNvSpPr/>
                <p:nvPr/>
              </p:nvSpPr>
              <p:spPr>
                <a:xfrm>
                  <a:off x="0" y="0"/>
                  <a:ext cx="592955" cy="592955"/>
                </a:xfrm>
                <a:prstGeom prst="ellipse">
                  <a:avLst/>
                </a:prstGeom>
                <a:solidFill>
                  <a:srgbClr val="232323"/>
                </a:solidFill>
                <a:ln w="254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1188" name="Line"/>
                <p:cNvSpPr/>
                <p:nvPr/>
              </p:nvSpPr>
              <p:spPr>
                <a:xfrm flipV="1">
                  <a:off x="32802" y="299513"/>
                  <a:ext cx="535130" cy="1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189" name="Line"/>
                <p:cNvSpPr/>
                <p:nvPr/>
              </p:nvSpPr>
              <p:spPr>
                <a:xfrm flipH="1" flipV="1">
                  <a:off x="295143" y="26707"/>
                  <a:ext cx="1" cy="535128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190" name="Line"/>
                <p:cNvSpPr/>
                <p:nvPr/>
              </p:nvSpPr>
              <p:spPr>
                <a:xfrm>
                  <a:off x="104008" y="116317"/>
                  <a:ext cx="378393" cy="37839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191" name="Line"/>
                <p:cNvSpPr/>
                <p:nvPr/>
              </p:nvSpPr>
              <p:spPr>
                <a:xfrm flipH="1">
                  <a:off x="96527" y="126191"/>
                  <a:ext cx="407678" cy="34664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192" name="Circle"/>
                <p:cNvSpPr/>
                <p:nvPr/>
              </p:nvSpPr>
              <p:spPr>
                <a:xfrm>
                  <a:off x="206844" y="220634"/>
                  <a:ext cx="165477" cy="165477"/>
                </a:xfrm>
                <a:prstGeom prst="ellipse">
                  <a:avLst/>
                </a:prstGeom>
                <a:solidFill>
                  <a:srgbClr val="232323"/>
                </a:solidFill>
                <a:ln w="127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  <p:sp>
            <p:nvSpPr>
              <p:cNvPr id="1194" name="Rectangle"/>
              <p:cNvSpPr/>
              <p:nvPr/>
            </p:nvSpPr>
            <p:spPr>
              <a:xfrm rot="2400000">
                <a:off x="1538890" y="1682809"/>
                <a:ext cx="21178" cy="211771"/>
              </a:xfrm>
              <a:prstGeom prst="rect">
                <a:avLst/>
              </a:prstGeom>
              <a:solidFill>
                <a:srgbClr val="60606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  <p:sp>
          <p:nvSpPr>
            <p:cNvPr id="1196" name="Rectangle"/>
            <p:cNvSpPr/>
            <p:nvPr/>
          </p:nvSpPr>
          <p:spPr>
            <a:xfrm>
              <a:off x="4849526" y="966574"/>
              <a:ext cx="3917740" cy="2117698"/>
            </a:xfrm>
            <a:prstGeom prst="rect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97" name="c(8, 9)"/>
            <p:cNvSpPr txBox="1"/>
            <p:nvPr/>
          </p:nvSpPr>
          <p:spPr>
            <a:xfrm>
              <a:off x="5167181" y="1493669"/>
              <a:ext cx="3303608" cy="10635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5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c(8, 9)</a:t>
              </a:r>
            </a:p>
          </p:txBody>
        </p:sp>
        <p:grpSp>
          <p:nvGrpSpPr>
            <p:cNvPr id="1228" name="Group"/>
            <p:cNvGrpSpPr/>
            <p:nvPr/>
          </p:nvGrpSpPr>
          <p:grpSpPr>
            <a:xfrm>
              <a:off x="5103650" y="2703086"/>
              <a:ext cx="3451847" cy="592956"/>
              <a:chOff x="0" y="0"/>
              <a:chExt cx="3451845" cy="592954"/>
            </a:xfrm>
          </p:grpSpPr>
          <p:grpSp>
            <p:nvGrpSpPr>
              <p:cNvPr id="1212" name="Group"/>
              <p:cNvGrpSpPr/>
              <p:nvPr/>
            </p:nvGrpSpPr>
            <p:grpSpPr>
              <a:xfrm>
                <a:off x="0" y="0"/>
                <a:ext cx="1207088" cy="592955"/>
                <a:chOff x="0" y="0"/>
                <a:chExt cx="1207087" cy="592954"/>
              </a:xfrm>
            </p:grpSpPr>
            <p:grpSp>
              <p:nvGrpSpPr>
                <p:cNvPr id="1204" name="Group"/>
                <p:cNvGrpSpPr/>
                <p:nvPr/>
              </p:nvGrpSpPr>
              <p:grpSpPr>
                <a:xfrm>
                  <a:off x="0" y="0"/>
                  <a:ext cx="592955" cy="592955"/>
                  <a:chOff x="0" y="0"/>
                  <a:chExt cx="592954" cy="592954"/>
                </a:xfrm>
              </p:grpSpPr>
              <p:sp>
                <p:nvSpPr>
                  <p:cNvPr id="1198" name="Circle"/>
                  <p:cNvSpPr/>
                  <p:nvPr/>
                </p:nvSpPr>
                <p:spPr>
                  <a:xfrm>
                    <a:off x="0" y="0"/>
                    <a:ext cx="592955" cy="592955"/>
                  </a:xfrm>
                  <a:prstGeom prst="ellipse">
                    <a:avLst/>
                  </a:prstGeom>
                  <a:solidFill>
                    <a:srgbClr val="232323"/>
                  </a:solidFill>
                  <a:ln w="25400" cap="flat">
                    <a:solidFill>
                      <a:srgbClr val="60606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40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  <p:sp>
                <p:nvSpPr>
                  <p:cNvPr id="1199" name="Line"/>
                  <p:cNvSpPr/>
                  <p:nvPr/>
                </p:nvSpPr>
                <p:spPr>
                  <a:xfrm flipV="1">
                    <a:off x="32802" y="299513"/>
                    <a:ext cx="535130" cy="1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1200" name="Line"/>
                  <p:cNvSpPr/>
                  <p:nvPr/>
                </p:nvSpPr>
                <p:spPr>
                  <a:xfrm flipH="1" flipV="1">
                    <a:off x="295143" y="26707"/>
                    <a:ext cx="1" cy="535128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1201" name="Line"/>
                  <p:cNvSpPr/>
                  <p:nvPr/>
                </p:nvSpPr>
                <p:spPr>
                  <a:xfrm>
                    <a:off x="104008" y="116317"/>
                    <a:ext cx="378393" cy="378393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1202" name="Line"/>
                  <p:cNvSpPr/>
                  <p:nvPr/>
                </p:nvSpPr>
                <p:spPr>
                  <a:xfrm flipH="1">
                    <a:off x="96527" y="126191"/>
                    <a:ext cx="407678" cy="346643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1203" name="Circle"/>
                  <p:cNvSpPr/>
                  <p:nvPr/>
                </p:nvSpPr>
                <p:spPr>
                  <a:xfrm>
                    <a:off x="206844" y="220634"/>
                    <a:ext cx="165477" cy="165477"/>
                  </a:xfrm>
                  <a:prstGeom prst="ellipse">
                    <a:avLst/>
                  </a:prstGeom>
                  <a:solidFill>
                    <a:srgbClr val="232323"/>
                  </a:solidFill>
                  <a:ln w="12700" cap="flat">
                    <a:solidFill>
                      <a:srgbClr val="60606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40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</p:grpSp>
            <p:grpSp>
              <p:nvGrpSpPr>
                <p:cNvPr id="1211" name="Group"/>
                <p:cNvGrpSpPr/>
                <p:nvPr/>
              </p:nvGrpSpPr>
              <p:grpSpPr>
                <a:xfrm>
                  <a:off x="614132" y="0"/>
                  <a:ext cx="592956" cy="592955"/>
                  <a:chOff x="0" y="0"/>
                  <a:chExt cx="592954" cy="592954"/>
                </a:xfrm>
              </p:grpSpPr>
              <p:sp>
                <p:nvSpPr>
                  <p:cNvPr id="1205" name="Circle"/>
                  <p:cNvSpPr/>
                  <p:nvPr/>
                </p:nvSpPr>
                <p:spPr>
                  <a:xfrm>
                    <a:off x="0" y="0"/>
                    <a:ext cx="592955" cy="592955"/>
                  </a:xfrm>
                  <a:prstGeom prst="ellipse">
                    <a:avLst/>
                  </a:prstGeom>
                  <a:solidFill>
                    <a:srgbClr val="232323"/>
                  </a:solidFill>
                  <a:ln w="25400" cap="flat">
                    <a:solidFill>
                      <a:srgbClr val="60606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40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  <p:sp>
                <p:nvSpPr>
                  <p:cNvPr id="1206" name="Line"/>
                  <p:cNvSpPr/>
                  <p:nvPr/>
                </p:nvSpPr>
                <p:spPr>
                  <a:xfrm flipV="1">
                    <a:off x="32802" y="299513"/>
                    <a:ext cx="535130" cy="1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1207" name="Line"/>
                  <p:cNvSpPr/>
                  <p:nvPr/>
                </p:nvSpPr>
                <p:spPr>
                  <a:xfrm flipH="1" flipV="1">
                    <a:off x="295143" y="26707"/>
                    <a:ext cx="1" cy="535128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1208" name="Line"/>
                  <p:cNvSpPr/>
                  <p:nvPr/>
                </p:nvSpPr>
                <p:spPr>
                  <a:xfrm>
                    <a:off x="104008" y="116317"/>
                    <a:ext cx="378393" cy="378393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1209" name="Line"/>
                  <p:cNvSpPr/>
                  <p:nvPr/>
                </p:nvSpPr>
                <p:spPr>
                  <a:xfrm flipH="1">
                    <a:off x="96527" y="126191"/>
                    <a:ext cx="407678" cy="346643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1210" name="Circle"/>
                  <p:cNvSpPr/>
                  <p:nvPr/>
                </p:nvSpPr>
                <p:spPr>
                  <a:xfrm>
                    <a:off x="206844" y="220634"/>
                    <a:ext cx="165477" cy="165477"/>
                  </a:xfrm>
                  <a:prstGeom prst="ellipse">
                    <a:avLst/>
                  </a:prstGeom>
                  <a:solidFill>
                    <a:srgbClr val="232323"/>
                  </a:solidFill>
                  <a:ln w="12700" cap="flat">
                    <a:solidFill>
                      <a:srgbClr val="60606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40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</p:grpSp>
          </p:grpSp>
          <p:grpSp>
            <p:nvGrpSpPr>
              <p:cNvPr id="1227" name="Group"/>
              <p:cNvGrpSpPr/>
              <p:nvPr/>
            </p:nvGrpSpPr>
            <p:grpSpPr>
              <a:xfrm>
                <a:off x="2244758" y="0"/>
                <a:ext cx="1207088" cy="592955"/>
                <a:chOff x="0" y="0"/>
                <a:chExt cx="1207087" cy="592954"/>
              </a:xfrm>
            </p:grpSpPr>
            <p:grpSp>
              <p:nvGrpSpPr>
                <p:cNvPr id="1219" name="Group"/>
                <p:cNvGrpSpPr/>
                <p:nvPr/>
              </p:nvGrpSpPr>
              <p:grpSpPr>
                <a:xfrm>
                  <a:off x="0" y="0"/>
                  <a:ext cx="592955" cy="592955"/>
                  <a:chOff x="0" y="0"/>
                  <a:chExt cx="592954" cy="592954"/>
                </a:xfrm>
              </p:grpSpPr>
              <p:sp>
                <p:nvSpPr>
                  <p:cNvPr id="1213" name="Circle"/>
                  <p:cNvSpPr/>
                  <p:nvPr/>
                </p:nvSpPr>
                <p:spPr>
                  <a:xfrm>
                    <a:off x="0" y="0"/>
                    <a:ext cx="592955" cy="592955"/>
                  </a:xfrm>
                  <a:prstGeom prst="ellipse">
                    <a:avLst/>
                  </a:prstGeom>
                  <a:solidFill>
                    <a:srgbClr val="232323"/>
                  </a:solidFill>
                  <a:ln w="25400" cap="flat">
                    <a:solidFill>
                      <a:srgbClr val="60606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40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  <p:sp>
                <p:nvSpPr>
                  <p:cNvPr id="1214" name="Line"/>
                  <p:cNvSpPr/>
                  <p:nvPr/>
                </p:nvSpPr>
                <p:spPr>
                  <a:xfrm flipV="1">
                    <a:off x="32802" y="299513"/>
                    <a:ext cx="535130" cy="1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1215" name="Line"/>
                  <p:cNvSpPr/>
                  <p:nvPr/>
                </p:nvSpPr>
                <p:spPr>
                  <a:xfrm flipH="1" flipV="1">
                    <a:off x="295143" y="26707"/>
                    <a:ext cx="1" cy="535128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1216" name="Line"/>
                  <p:cNvSpPr/>
                  <p:nvPr/>
                </p:nvSpPr>
                <p:spPr>
                  <a:xfrm>
                    <a:off x="104008" y="116317"/>
                    <a:ext cx="378393" cy="378393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1217" name="Line"/>
                  <p:cNvSpPr/>
                  <p:nvPr/>
                </p:nvSpPr>
                <p:spPr>
                  <a:xfrm flipH="1">
                    <a:off x="96527" y="126191"/>
                    <a:ext cx="407678" cy="346643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1218" name="Circle"/>
                  <p:cNvSpPr/>
                  <p:nvPr/>
                </p:nvSpPr>
                <p:spPr>
                  <a:xfrm>
                    <a:off x="206844" y="220634"/>
                    <a:ext cx="165477" cy="165477"/>
                  </a:xfrm>
                  <a:prstGeom prst="ellipse">
                    <a:avLst/>
                  </a:prstGeom>
                  <a:solidFill>
                    <a:srgbClr val="232323"/>
                  </a:solidFill>
                  <a:ln w="12700" cap="flat">
                    <a:solidFill>
                      <a:srgbClr val="60606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40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</p:grpSp>
            <p:grpSp>
              <p:nvGrpSpPr>
                <p:cNvPr id="1226" name="Group"/>
                <p:cNvGrpSpPr/>
                <p:nvPr/>
              </p:nvGrpSpPr>
              <p:grpSpPr>
                <a:xfrm>
                  <a:off x="614132" y="0"/>
                  <a:ext cx="592956" cy="592955"/>
                  <a:chOff x="0" y="0"/>
                  <a:chExt cx="592954" cy="592954"/>
                </a:xfrm>
              </p:grpSpPr>
              <p:sp>
                <p:nvSpPr>
                  <p:cNvPr id="1220" name="Circle"/>
                  <p:cNvSpPr/>
                  <p:nvPr/>
                </p:nvSpPr>
                <p:spPr>
                  <a:xfrm>
                    <a:off x="0" y="0"/>
                    <a:ext cx="592955" cy="592955"/>
                  </a:xfrm>
                  <a:prstGeom prst="ellipse">
                    <a:avLst/>
                  </a:prstGeom>
                  <a:solidFill>
                    <a:srgbClr val="232323"/>
                  </a:solidFill>
                  <a:ln w="25400" cap="flat">
                    <a:solidFill>
                      <a:srgbClr val="60606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40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  <p:sp>
                <p:nvSpPr>
                  <p:cNvPr id="1221" name="Line"/>
                  <p:cNvSpPr/>
                  <p:nvPr/>
                </p:nvSpPr>
                <p:spPr>
                  <a:xfrm flipV="1">
                    <a:off x="32802" y="299513"/>
                    <a:ext cx="535130" cy="1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1222" name="Line"/>
                  <p:cNvSpPr/>
                  <p:nvPr/>
                </p:nvSpPr>
                <p:spPr>
                  <a:xfrm flipH="1" flipV="1">
                    <a:off x="295143" y="26707"/>
                    <a:ext cx="1" cy="535128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1223" name="Line"/>
                  <p:cNvSpPr/>
                  <p:nvPr/>
                </p:nvSpPr>
                <p:spPr>
                  <a:xfrm>
                    <a:off x="104008" y="116317"/>
                    <a:ext cx="378393" cy="378393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1224" name="Line"/>
                  <p:cNvSpPr/>
                  <p:nvPr/>
                </p:nvSpPr>
                <p:spPr>
                  <a:xfrm flipH="1">
                    <a:off x="96527" y="126191"/>
                    <a:ext cx="407678" cy="346643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1225" name="Circle"/>
                  <p:cNvSpPr/>
                  <p:nvPr/>
                </p:nvSpPr>
                <p:spPr>
                  <a:xfrm>
                    <a:off x="206844" y="220634"/>
                    <a:ext cx="165477" cy="165477"/>
                  </a:xfrm>
                  <a:prstGeom prst="ellipse">
                    <a:avLst/>
                  </a:prstGeom>
                  <a:solidFill>
                    <a:srgbClr val="232323"/>
                  </a:solidFill>
                  <a:ln w="12700" cap="flat">
                    <a:solidFill>
                      <a:srgbClr val="60606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40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</p:grpSp>
          </p:grpSp>
        </p:grpSp>
        <p:sp>
          <p:nvSpPr>
            <p:cNvPr id="1229" name="num"/>
            <p:cNvSpPr txBox="1"/>
            <p:nvPr/>
          </p:nvSpPr>
          <p:spPr>
            <a:xfrm>
              <a:off x="5156592" y="0"/>
              <a:ext cx="3303608" cy="10635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5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num</a:t>
              </a:r>
            </a:p>
          </p:txBody>
        </p:sp>
      </p:grpSp>
      <p:sp>
        <p:nvSpPr>
          <p:cNvPr id="1231" name="lst[[&quot;num&quot;]]"/>
          <p:cNvSpPr txBox="1"/>
          <p:nvPr/>
        </p:nvSpPr>
        <p:spPr>
          <a:xfrm>
            <a:off x="1473619" y="8567743"/>
            <a:ext cx="4943011" cy="1063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 algn="l">
              <a:defRPr sz="50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[["num"]]</a:t>
            </a:r>
          </a:p>
        </p:txBody>
      </p:sp>
      <p:sp>
        <p:nvSpPr>
          <p:cNvPr id="1232" name="c(8, 9)"/>
          <p:cNvSpPr txBox="1"/>
          <p:nvPr/>
        </p:nvSpPr>
        <p:spPr>
          <a:xfrm>
            <a:off x="12644471" y="8567743"/>
            <a:ext cx="3303608" cy="1063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c(8, 9)</a:t>
            </a:r>
          </a:p>
        </p:txBody>
      </p:sp>
      <p:sp>
        <p:nvSpPr>
          <p:cNvPr id="1233" name="lst$num"/>
          <p:cNvSpPr txBox="1"/>
          <p:nvPr/>
        </p:nvSpPr>
        <p:spPr>
          <a:xfrm>
            <a:off x="1473619" y="11093941"/>
            <a:ext cx="4943011" cy="1063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 algn="l">
              <a:defRPr sz="50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lst$num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34" name="c(8, 9)"/>
          <p:cNvSpPr txBox="1"/>
          <p:nvPr/>
        </p:nvSpPr>
        <p:spPr>
          <a:xfrm>
            <a:off x="12644471" y="11093941"/>
            <a:ext cx="3303608" cy="1063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c(8, 9)</a:t>
            </a:r>
          </a:p>
        </p:txBody>
      </p:sp>
    </p:spTree>
    <p:extLst>
      <p:ext uri="{BB962C8B-B14F-4D97-AF65-F5344CB8AC3E}">
        <p14:creationId xmlns:p14="http://schemas.microsoft.com/office/powerpoint/2010/main" val="1630274695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8" name="Your Turn 2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 2</a:t>
            </a:r>
          </a:p>
        </p:txBody>
      </p:sp>
      <p:sp>
        <p:nvSpPr>
          <p:cNvPr id="1269" name="What will each of these return? Run the code chunks to confirm.…"/>
          <p:cNvSpPr txBox="1">
            <a:spLocks noGrp="1"/>
          </p:cNvSpPr>
          <p:nvPr>
            <p:ph type="body" idx="4294967295"/>
          </p:nvPr>
        </p:nvSpPr>
        <p:spPr>
          <a:xfrm>
            <a:off x="1991189" y="3230287"/>
            <a:ext cx="20401622" cy="8211041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What will each of these return? Run the code chunks to confirm.</a:t>
            </a:r>
          </a:p>
          <a:p>
            <a:pPr marL="0" indent="0" defTabSz="584200">
              <a:spcBef>
                <a:spcPts val="5500"/>
              </a:spcBef>
              <a:buSzTx/>
              <a:buNone/>
              <a:defRPr sz="5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&lt;- c(-2, -1, 0, 1, 2)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5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abs(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5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 defTabSz="584200">
              <a:spcBef>
                <a:spcPts val="2400"/>
              </a:spcBef>
              <a:buSzTx/>
              <a:buNone/>
              <a:defRPr sz="5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&lt;- list(-2, -1, 0, 1, 2)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5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abs(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1270" name="# 2 1 0 1 2"/>
          <p:cNvSpPr txBox="1"/>
          <p:nvPr/>
        </p:nvSpPr>
        <p:spPr>
          <a:xfrm>
            <a:off x="1991189" y="7443924"/>
            <a:ext cx="4347258" cy="9407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# 2 1 0 1 2</a:t>
            </a:r>
          </a:p>
        </p:txBody>
      </p:sp>
      <p:sp>
        <p:nvSpPr>
          <p:cNvPr id="1271" name="# Error in abs(lst) :…"/>
          <p:cNvSpPr txBox="1"/>
          <p:nvPr/>
        </p:nvSpPr>
        <p:spPr>
          <a:xfrm>
            <a:off x="1991189" y="10847460"/>
            <a:ext cx="19087172" cy="16831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 Error in abs(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:</a:t>
            </a:r>
          </a:p>
          <a:p>
            <a:pPr algn="l"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 non-numeric argument to mathematical function</a:t>
            </a:r>
          </a:p>
        </p:txBody>
      </p:sp>
    </p:spTree>
    <p:extLst>
      <p:ext uri="{BB962C8B-B14F-4D97-AF65-F5344CB8AC3E}">
        <p14:creationId xmlns:p14="http://schemas.microsoft.com/office/powerpoint/2010/main" val="1291637671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70" grpId="0" animBg="1" advAuto="0"/>
      <p:bldP spid="1271" grpId="0" animBg="1" advAuto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3" name="R-logo.001.png" descr="R-logo.001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127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275" name="Lists are a useful way to organize data.…"/>
          <p:cNvSpPr txBox="1"/>
          <p:nvPr/>
        </p:nvSpPr>
        <p:spPr>
          <a:xfrm>
            <a:off x="4751090" y="4558700"/>
            <a:ext cx="14881819" cy="4598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Lists are a useful way to organize data. </a:t>
            </a:r>
          </a:p>
          <a:p>
            <a:pPr algn="l"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endParaRPr/>
          </a:p>
          <a:p>
            <a:pPr algn="l"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But you need to arrange manually for functions to iterate over the elements of a list.</a:t>
            </a:r>
          </a:p>
        </p:txBody>
      </p:sp>
      <p:sp>
        <p:nvSpPr>
          <p:cNvPr id="1276" name="Take aways"/>
          <p:cNvSpPr txBox="1"/>
          <p:nvPr/>
        </p:nvSpPr>
        <p:spPr>
          <a:xfrm>
            <a:off x="4007752" y="973346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Take aways</a:t>
            </a:r>
          </a:p>
        </p:txBody>
      </p:sp>
    </p:spTree>
    <p:extLst>
      <p:ext uri="{BB962C8B-B14F-4D97-AF65-F5344CB8AC3E}">
        <p14:creationId xmlns:p14="http://schemas.microsoft.com/office/powerpoint/2010/main" val="1753110229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78AAD6"/>
            </a:gs>
            <a:gs pos="51575">
              <a:srgbClr val="78AAD6"/>
            </a:gs>
            <a:gs pos="100000">
              <a:srgbClr val="5C92C0"/>
            </a:gs>
            <a:gs pos="100000">
              <a:srgbClr val="407AAA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Iteration"/>
          <p:cNvSpPr txBox="1">
            <a:spLocks noGrp="1"/>
          </p:cNvSpPr>
          <p:nvPr>
            <p:ph type="title"/>
          </p:nvPr>
        </p:nvSpPr>
        <p:spPr>
          <a:xfrm>
            <a:off x="831199" y="4374554"/>
            <a:ext cx="22721602" cy="4966892"/>
          </a:xfrm>
          <a:prstGeom prst="rect">
            <a:avLst/>
          </a:prstGeom>
        </p:spPr>
        <p:txBody>
          <a:bodyPr/>
          <a:lstStyle>
            <a:lvl1pPr>
              <a:defRPr sz="20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Iteration</a:t>
            </a:r>
          </a:p>
        </p:txBody>
      </p:sp>
      <p:pic>
        <p:nvPicPr>
          <p:cNvPr id="1341" name="image2.png" descr="image2.png"/>
          <p:cNvPicPr>
            <a:picLocks noChangeAspect="1"/>
          </p:cNvPicPr>
          <p:nvPr/>
        </p:nvPicPr>
        <p:blipFill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45533" y="7107732"/>
            <a:ext cx="7624268" cy="76242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3" name="purrr.png" descr="purrr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34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345" name="Toy data"/>
          <p:cNvSpPr txBox="1"/>
          <p:nvPr/>
        </p:nvSpPr>
        <p:spPr>
          <a:xfrm>
            <a:off x="4007752" y="2747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Toy data</a:t>
            </a:r>
          </a:p>
        </p:txBody>
      </p:sp>
      <p:pic>
        <p:nvPicPr>
          <p:cNvPr id="1346" name="Screen Shot 2017-07-21 at 3.22.19 PM.png" descr="Screen Shot 2017-07-21 at 3.22.19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3614" y="3590441"/>
            <a:ext cx="8356601" cy="9715501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  <a:effectLst>
            <a:outerShdw blurRad="165100" dist="63500" dir="5400000" rotWithShape="0">
              <a:srgbClr val="000000">
                <a:alpha val="50000"/>
              </a:srgbClr>
            </a:outerShdw>
          </a:effectLst>
        </p:spPr>
      </p:pic>
      <p:sp>
        <p:nvSpPr>
          <p:cNvPr id="1347" name="Shape"/>
          <p:cNvSpPr/>
          <p:nvPr/>
        </p:nvSpPr>
        <p:spPr>
          <a:xfrm>
            <a:off x="5093141" y="5959512"/>
            <a:ext cx="4360035" cy="66338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8915"/>
                </a:moveTo>
                <a:lnTo>
                  <a:pt x="27" y="2069"/>
                </a:lnTo>
                <a:lnTo>
                  <a:pt x="11903" y="0"/>
                </a:lnTo>
                <a:lnTo>
                  <a:pt x="21600" y="10669"/>
                </a:lnTo>
                <a:lnTo>
                  <a:pt x="11815" y="21600"/>
                </a:lnTo>
                <a:lnTo>
                  <a:pt x="0" y="8915"/>
                </a:lnTo>
                <a:close/>
              </a:path>
            </a:pathLst>
          </a:custGeom>
          <a:solidFill>
            <a:srgbClr val="000000">
              <a:alpha val="33169"/>
            </a:srgbClr>
          </a:solidFill>
          <a:ln w="25400"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348" name="Rectangle"/>
          <p:cNvSpPr/>
          <p:nvPr/>
        </p:nvSpPr>
        <p:spPr>
          <a:xfrm>
            <a:off x="5081488" y="6596081"/>
            <a:ext cx="4370589" cy="2122118"/>
          </a:xfrm>
          <a:prstGeom prst="rect">
            <a:avLst/>
          </a:prstGeom>
          <a:solidFill>
            <a:srgbClr val="000000">
              <a:alpha val="13932"/>
            </a:srgbClr>
          </a:solidFill>
          <a:ln w="254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pic>
        <p:nvPicPr>
          <p:cNvPr id="1349" name="Screen Shot 2017-07-21 at 3.22.19 PM.png" descr="Screen Shot 2017-07-21 at 3.22.19 PM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474068" y="5979632"/>
            <a:ext cx="13864412" cy="6585271"/>
          </a:xfrm>
          <a:prstGeom prst="rect">
            <a:avLst/>
          </a:prstGeom>
          <a:ln w="50800">
            <a:solidFill>
              <a:srgbClr val="000000"/>
            </a:solidFill>
            <a:miter lim="400000"/>
          </a:ln>
          <a:effectLst>
            <a:outerShdw blurRad="165100" dist="63500" dir="5400000" rotWithShape="0">
              <a:srgbClr val="000000">
                <a:alpha val="50000"/>
              </a:srgbClr>
            </a:outerShdw>
          </a:effectLst>
        </p:spPr>
      </p:pic>
      <p:sp>
        <p:nvSpPr>
          <p:cNvPr id="1350" name="Ensures that you and I generate the same &quot;random&quot; values"/>
          <p:cNvSpPr/>
          <p:nvPr/>
        </p:nvSpPr>
        <p:spPr>
          <a:xfrm>
            <a:off x="12741208" y="3530951"/>
            <a:ext cx="7176691" cy="26427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096" y="0"/>
                </a:moveTo>
                <a:cubicBezTo>
                  <a:pt x="2779" y="0"/>
                  <a:pt x="2522" y="698"/>
                  <a:pt x="2522" y="1560"/>
                </a:cubicBezTo>
                <a:lnTo>
                  <a:pt x="2522" y="16069"/>
                </a:lnTo>
                <a:lnTo>
                  <a:pt x="0" y="21600"/>
                </a:lnTo>
                <a:lnTo>
                  <a:pt x="3170" y="18337"/>
                </a:lnTo>
                <a:lnTo>
                  <a:pt x="21024" y="18337"/>
                </a:lnTo>
                <a:cubicBezTo>
                  <a:pt x="21342" y="18337"/>
                  <a:pt x="21600" y="17639"/>
                  <a:pt x="21600" y="16777"/>
                </a:cubicBezTo>
                <a:lnTo>
                  <a:pt x="21600" y="1560"/>
                </a:lnTo>
                <a:cubicBezTo>
                  <a:pt x="21600" y="698"/>
                  <a:pt x="21342" y="0"/>
                  <a:pt x="21024" y="0"/>
                </a:cubicBezTo>
                <a:lnTo>
                  <a:pt x="3096" y="0"/>
                </a:lnTo>
                <a:close/>
              </a:path>
            </a:pathLst>
          </a:custGeom>
          <a:solidFill>
            <a:srgbClr val="5E5E5E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/>
          <a:lstStyle>
            <a:lvl1pPr>
              <a:defRPr sz="40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rPr dirty="0"/>
              <a:t>Ensures that you</a:t>
            </a:r>
            <a:endParaRPr lang="en-US" dirty="0"/>
          </a:p>
          <a:p>
            <a:r>
              <a:rPr dirty="0"/>
              <a:t> and I generate the same "random" values</a:t>
            </a:r>
          </a:p>
        </p:txBody>
      </p:sp>
      <p:sp>
        <p:nvSpPr>
          <p:cNvPr id="1351" name="Suppose we have the exam scores of five students…"/>
          <p:cNvSpPr txBox="1"/>
          <p:nvPr/>
        </p:nvSpPr>
        <p:spPr>
          <a:xfrm>
            <a:off x="4205835" y="1773951"/>
            <a:ext cx="18378120" cy="21221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rPr dirty="0"/>
              <a:t>Suppose we have the exam scores of five students…</a:t>
            </a:r>
          </a:p>
        </p:txBody>
      </p:sp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3" name="Screen Shot 2017-07-21 at 11.06.50 AM.png" descr="Screen Shot 2017-07-21 at 11.06.50 A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95004" y="3009204"/>
            <a:ext cx="20061919" cy="11018955"/>
          </a:xfrm>
          <a:prstGeom prst="rect">
            <a:avLst/>
          </a:prstGeom>
          <a:ln w="12700">
            <a:miter lim="400000"/>
          </a:ln>
        </p:spPr>
      </p:pic>
      <p:pic>
        <p:nvPicPr>
          <p:cNvPr id="1354" name="purrr.png" descr="purrr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35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1356" name="Suppose we have the exam scores of five students…"/>
          <p:cNvSpPr txBox="1"/>
          <p:nvPr/>
        </p:nvSpPr>
        <p:spPr>
          <a:xfrm>
            <a:off x="1474230" y="269614"/>
            <a:ext cx="17008185" cy="21221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Suppose we have the exam scores of five students…</a:t>
            </a:r>
          </a:p>
        </p:txBody>
      </p:sp>
      <p:sp>
        <p:nvSpPr>
          <p:cNvPr id="1357" name="Rectangle"/>
          <p:cNvSpPr/>
          <p:nvPr/>
        </p:nvSpPr>
        <p:spPr>
          <a:xfrm>
            <a:off x="1480580" y="2344272"/>
            <a:ext cx="20863121" cy="1011964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358" name="exams"/>
          <p:cNvSpPr txBox="1"/>
          <p:nvPr/>
        </p:nvSpPr>
        <p:spPr>
          <a:xfrm>
            <a:off x="1697680" y="2358540"/>
            <a:ext cx="9706322" cy="9834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>
              <a:defRPr>
                <a:solidFill>
                  <a:schemeClr val="accent1"/>
                </a:solidFill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exams</a:t>
            </a:r>
          </a:p>
        </p:txBody>
      </p:sp>
      <p:sp>
        <p:nvSpPr>
          <p:cNvPr id="1359" name="How can we compute the mean grade for each student?"/>
          <p:cNvSpPr/>
          <p:nvPr/>
        </p:nvSpPr>
        <p:spPr>
          <a:xfrm>
            <a:off x="14100399" y="6193230"/>
            <a:ext cx="7023101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8660"/>
                </a:moveTo>
                <a:lnTo>
                  <a:pt x="0" y="2940"/>
                </a:lnTo>
                <a:cubicBezTo>
                  <a:pt x="0" y="1316"/>
                  <a:pt x="595" y="0"/>
                  <a:pt x="1329" y="0"/>
                </a:cubicBezTo>
                <a:lnTo>
                  <a:pt x="20271" y="0"/>
                </a:lnTo>
                <a:cubicBezTo>
                  <a:pt x="21005" y="0"/>
                  <a:pt x="21600" y="1316"/>
                  <a:pt x="21600" y="2940"/>
                </a:cubicBezTo>
                <a:lnTo>
                  <a:pt x="21600" y="18660"/>
                </a:lnTo>
                <a:cubicBezTo>
                  <a:pt x="21600" y="20284"/>
                  <a:pt x="21005" y="21600"/>
                  <a:pt x="20271" y="21600"/>
                </a:cubicBezTo>
                <a:lnTo>
                  <a:pt x="1329" y="21600"/>
                </a:lnTo>
                <a:cubicBezTo>
                  <a:pt x="595" y="21600"/>
                  <a:pt x="0" y="20284"/>
                  <a:pt x="0" y="18660"/>
                </a:cubicBezTo>
                <a:close/>
              </a:path>
            </a:pathLst>
          </a:custGeom>
          <a:solidFill>
            <a:srgbClr val="A0C28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How can we compute the mean grade for each student?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59" grpId="1" animBg="1" advAuto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1" name="Screen Shot 2017-07-21 at 2.02.51 PM.png" descr="Screen Shot 2017-07-21 at 2.02.51 P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391182" y="3400490"/>
            <a:ext cx="21041998" cy="1816852"/>
          </a:xfrm>
          <a:prstGeom prst="rect">
            <a:avLst/>
          </a:prstGeom>
          <a:ln w="12700">
            <a:miter lim="400000"/>
          </a:ln>
        </p:spPr>
      </p:pic>
      <p:pic>
        <p:nvPicPr>
          <p:cNvPr id="1362" name="purrr.png" descr="purrr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36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1364" name="How could we compute the average grade?"/>
          <p:cNvSpPr txBox="1"/>
          <p:nvPr/>
        </p:nvSpPr>
        <p:spPr>
          <a:xfrm>
            <a:off x="1474230" y="269614"/>
            <a:ext cx="17008185" cy="21221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How could we compute the average grade?</a:t>
            </a:r>
          </a:p>
        </p:txBody>
      </p:sp>
      <p:sp>
        <p:nvSpPr>
          <p:cNvPr id="1365" name="Rectangle"/>
          <p:cNvSpPr/>
          <p:nvPr/>
        </p:nvSpPr>
        <p:spPr>
          <a:xfrm>
            <a:off x="1480580" y="2344272"/>
            <a:ext cx="20863121" cy="1011964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366" name="mean(exams)"/>
          <p:cNvSpPr txBox="1"/>
          <p:nvPr/>
        </p:nvSpPr>
        <p:spPr>
          <a:xfrm>
            <a:off x="1697680" y="2358540"/>
            <a:ext cx="9706322" cy="9834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mean(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8" name="Rectangle"/>
          <p:cNvSpPr/>
          <p:nvPr/>
        </p:nvSpPr>
        <p:spPr>
          <a:xfrm>
            <a:off x="1480580" y="2339992"/>
            <a:ext cx="20863121" cy="5019800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369" name="list(student1 = mean(exams$student1),…"/>
          <p:cNvSpPr txBox="1"/>
          <p:nvPr/>
        </p:nvSpPr>
        <p:spPr>
          <a:xfrm>
            <a:off x="1697680" y="2354260"/>
            <a:ext cx="20988640" cy="49912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list(student1 = mean(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$student1),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 student2 = mean(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$student2),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 student3 = mean(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$student3),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 student4 = mean(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$student4),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 student5 = mean(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$student5))</a:t>
            </a:r>
          </a:p>
        </p:txBody>
      </p:sp>
      <p:pic>
        <p:nvPicPr>
          <p:cNvPr id="1370" name="purrr.png" descr="purrr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37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372" name="How could we compute the average grade?"/>
          <p:cNvSpPr txBox="1"/>
          <p:nvPr/>
        </p:nvSpPr>
        <p:spPr>
          <a:xfrm>
            <a:off x="1474230" y="269614"/>
            <a:ext cx="17008185" cy="21221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How could we compute the average grade?</a:t>
            </a:r>
          </a:p>
        </p:txBody>
      </p:sp>
      <p:pic>
        <p:nvPicPr>
          <p:cNvPr id="1373" name="Screen Shot 2017-07-21 at 2.05.46 PM.png" descr="Screen Shot 2017-07-21 at 2.05.46 PM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456193" y="7487427"/>
            <a:ext cx="21146935" cy="461095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74" name="Screen Shot 2017-07-21 at 2.05.46 PM.png" descr="Screen Shot 2017-07-21 at 2.05.46 PM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310525" y="7595377"/>
            <a:ext cx="3630162" cy="4496572"/>
          </a:xfrm>
          <a:prstGeom prst="rect">
            <a:avLst/>
          </a:prstGeom>
          <a:ln w="12700">
            <a:miter lim="400000"/>
          </a:ln>
        </p:spPr>
      </p:pic>
      <p:pic>
        <p:nvPicPr>
          <p:cNvPr id="1375" name="Screen Shot 2017-07-21 at 2.05.46 PM.png" descr="Screen Shot 2017-07-21 at 2.05.46 PM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5193925" y="7671577"/>
            <a:ext cx="3630162" cy="297500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graphicFrame>
        <p:nvGraphicFramePr>
          <p:cNvPr id="122" name="Table"/>
          <p:cNvGraphicFramePr/>
          <p:nvPr>
            <p:extLst/>
          </p:nvPr>
        </p:nvGraphicFramePr>
        <p:xfrm>
          <a:off x="3477768" y="0"/>
          <a:ext cx="17428464" cy="13589566"/>
        </p:xfrm>
        <a:graphic>
          <a:graphicData uri="http://schemas.openxmlformats.org/drawingml/2006/table">
            <a:tbl>
              <a:tblPr>
                <a:tableStyleId>{33BA23B1-9221-436E-865A-0063620EA4FD}</a:tableStyleId>
              </a:tblPr>
              <a:tblGrid>
                <a:gridCol w="88793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490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773861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Introduction and Visualize Data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lang="en-GB" sz="32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17</a:t>
                      </a:r>
                      <a:r>
                        <a:rPr lang="en-GB" sz="3200" baseline="300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th</a:t>
                      </a:r>
                      <a:r>
                        <a:rPr lang="en-GB" sz="32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 Jan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endParaRPr sz="3200" dirty="0">
                        <a:latin typeface="Source Sans Pro Light"/>
                        <a:ea typeface="Source Sans Pro Light"/>
                        <a:cs typeface="Source Sans Pro Light"/>
                        <a:sym typeface="Source Sans Pro Light"/>
                      </a:endParaRP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endParaRPr sz="3200" dirty="0">
                        <a:latin typeface="Source Sans Pro Light"/>
                        <a:ea typeface="Source Sans Pro Light"/>
                        <a:cs typeface="Source Sans Pro Light"/>
                        <a:sym typeface="Source Sans Pro Light"/>
                      </a:endParaRP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73861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lang="en-GB" sz="32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Transforming (</a:t>
                      </a:r>
                      <a:r>
                        <a:rPr lang="en-GB" sz="3200" dirty="0" err="1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subsetting</a:t>
                      </a:r>
                      <a:r>
                        <a:rPr lang="en-GB" sz="32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) data</a:t>
                      </a:r>
                      <a:endParaRPr sz="3200" dirty="0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lang="en-GB" sz="32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24</a:t>
                      </a:r>
                      <a:r>
                        <a:rPr lang="en-GB" sz="3200" baseline="300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th</a:t>
                      </a:r>
                      <a:r>
                        <a:rPr lang="en-GB" sz="32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 Jan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endParaRPr sz="3200" dirty="0">
                        <a:latin typeface="Source Sans Pro Light"/>
                        <a:ea typeface="Source Sans Pro Light"/>
                        <a:cs typeface="Source Sans Pro Light"/>
                        <a:sym typeface="Source Sans Pro Light"/>
                      </a:endParaRP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endParaRPr sz="3200" dirty="0">
                        <a:latin typeface="Source Sans Pro Light"/>
                        <a:ea typeface="Source Sans Pro Light"/>
                        <a:cs typeface="Source Sans Pro Light"/>
                        <a:sym typeface="Source Sans Pro Light"/>
                      </a:endParaRP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73861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lang="en-GB" sz="32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Importing and reshaping data</a:t>
                      </a:r>
                      <a:endParaRPr sz="3200" dirty="0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800"/>
                      </a:pPr>
                      <a:r>
                        <a:rPr lang="en-GB" sz="32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31</a:t>
                      </a:r>
                      <a:r>
                        <a:rPr lang="en-GB" sz="3200" baseline="300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st</a:t>
                      </a:r>
                      <a:r>
                        <a:rPr lang="en-GB" sz="32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 Jan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endParaRPr sz="3200" dirty="0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endParaRPr sz="3200" dirty="0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50800" marR="50800" marT="50800" marB="50800" anchor="ctr" horzOverflow="overflow">
                    <a:lnL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0462026"/>
                  </a:ext>
                </a:extLst>
              </a:tr>
              <a:tr h="1773861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Data Types</a:t>
                      </a:r>
                      <a:r>
                        <a:rPr lang="en-GB" sz="32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: strings, factors, date-times</a:t>
                      </a:r>
                      <a:endParaRPr sz="3200" dirty="0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lang="en-GB" sz="32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</a:t>
                      </a:r>
                      <a:r>
                        <a:rPr lang="en-GB" sz="3200" baseline="300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th</a:t>
                      </a:r>
                      <a:r>
                        <a:rPr lang="en-GB" sz="32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 Feb</a:t>
                      </a:r>
                    </a:p>
                  </a:txBody>
                  <a:tcPr marL="50800" marR="50800" marT="50800" marB="50800" anchor="ctr" horzOverflow="overflow">
                    <a:lnL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146478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endParaRPr sz="3200" dirty="0">
                        <a:latin typeface="Source Sans Pro Light"/>
                        <a:ea typeface="Source Sans Pro Light"/>
                        <a:cs typeface="Source Sans Pro Light"/>
                        <a:sym typeface="Source Sans Pro Light"/>
                      </a:endParaRP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endParaRPr sz="3200" dirty="0">
                        <a:latin typeface="Source Sans Pro Light"/>
                        <a:ea typeface="Source Sans Pro Light"/>
                        <a:cs typeface="Source Sans Pro Light"/>
                        <a:sym typeface="Source Sans Pro Light"/>
                      </a:endParaRPr>
                    </a:p>
                  </a:txBody>
                  <a:tcPr marL="50800" marR="50800" marT="50800" marB="50800" anchor="ctr" horzOverflow="overflow">
                    <a:lnL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9744957"/>
                  </a:ext>
                </a:extLst>
              </a:tr>
              <a:tr h="1773861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Iteration</a:t>
                      </a:r>
                      <a:r>
                        <a:rPr lang="en-GB" sz="32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 &amp; Modelling</a:t>
                      </a:r>
                      <a:endParaRPr sz="3200" dirty="0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lang="en-GB" sz="32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14</a:t>
                      </a:r>
                      <a:r>
                        <a:rPr lang="en-GB" sz="3200" baseline="300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th</a:t>
                      </a:r>
                      <a:r>
                        <a:rPr lang="en-GB" sz="32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 Feb</a:t>
                      </a:r>
                    </a:p>
                  </a:txBody>
                  <a:tcPr marL="50800" marR="50800" marT="50800" marB="50800" anchor="ctr" horzOverflow="overflow">
                    <a:lnL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18192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endParaRPr sz="3200" dirty="0">
                        <a:latin typeface="Source Sans Pro Light"/>
                        <a:ea typeface="Source Sans Pro Light"/>
                        <a:cs typeface="Source Sans Pro Light"/>
                        <a:sym typeface="Source Sans Pro Light"/>
                      </a:endParaRP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endParaRPr sz="3200" dirty="0">
                        <a:latin typeface="Source Sans Pro Light"/>
                        <a:ea typeface="Source Sans Pro Light"/>
                        <a:cs typeface="Source Sans Pro Light"/>
                        <a:sym typeface="Source Sans Pro Light"/>
                      </a:endParaRPr>
                    </a:p>
                  </a:txBody>
                  <a:tcPr marL="50800" marR="50800" marT="50800" marB="50800" anchor="ctr" horzOverflow="overflow">
                    <a:lnL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2824132"/>
                  </a:ext>
                </a:extLst>
              </a:tr>
              <a:tr h="1773861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lang="en-GB" sz="32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Reproducible reporting</a:t>
                      </a:r>
                      <a:endParaRPr sz="3200" dirty="0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lang="en-GB" sz="32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21</a:t>
                      </a:r>
                      <a:r>
                        <a:rPr lang="en-GB" sz="3200" baseline="300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st</a:t>
                      </a:r>
                      <a:r>
                        <a:rPr lang="en-GB" sz="32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 Feb</a:t>
                      </a:r>
                    </a:p>
                  </a:txBody>
                  <a:tcPr marL="50800" marR="50800" marT="50800" marB="50800" anchor="ctr" horzOverflow="overflow">
                    <a:lnL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5305682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8" name="purrr"/>
          <p:cNvSpPr txBox="1"/>
          <p:nvPr/>
        </p:nvSpPr>
        <p:spPr>
          <a:xfrm>
            <a:off x="2628899" y="5035550"/>
            <a:ext cx="18716626" cy="330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0000">
                <a:solidFill>
                  <a:srgbClr val="F0F0F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lang="en-GB" dirty="0"/>
              <a:t>loops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83164684"/>
      </p:ext>
    </p:extLst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59B08FB-DE3D-42D2-AEFF-D9650C6630DD}"/>
              </a:ext>
            </a:extLst>
          </p:cNvPr>
          <p:cNvSpPr/>
          <p:nvPr/>
        </p:nvSpPr>
        <p:spPr>
          <a:xfrm>
            <a:off x="8955024" y="5285232"/>
            <a:ext cx="4242816" cy="1113070"/>
          </a:xfrm>
          <a:prstGeom prst="roundRect">
            <a:avLst/>
          </a:prstGeom>
          <a:solidFill>
            <a:schemeClr val="bg1"/>
          </a:solidFill>
          <a:ln w="25400" cap="flat">
            <a:solidFill>
              <a:schemeClr val="tx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6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Iteration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40A30F0-AEB6-436B-A7F5-C509D2835E58}"/>
              </a:ext>
            </a:extLst>
          </p:cNvPr>
          <p:cNvSpPr/>
          <p:nvPr/>
        </p:nvSpPr>
        <p:spPr>
          <a:xfrm>
            <a:off x="8955024" y="8229600"/>
            <a:ext cx="4242816" cy="1113070"/>
          </a:xfrm>
          <a:prstGeom prst="roundRect">
            <a:avLst/>
          </a:prstGeom>
          <a:solidFill>
            <a:schemeClr val="bg1"/>
          </a:solidFill>
          <a:ln w="25400" cap="flat">
            <a:solidFill>
              <a:schemeClr val="tx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600" b="0" i="0" u="none" strike="noStrike" cap="none" spc="0" normalizeH="0" baseline="0" dirty="0" err="1">
                <a:ln>
                  <a:noFill/>
                </a:ln>
                <a:solidFill>
                  <a:srgbClr val="FF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purrr</a:t>
            </a:r>
            <a:r>
              <a:rPr kumimoji="0" lang="en-GB" sz="56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::map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34750B0-2FFB-4987-AD07-42453AE5ED86}"/>
              </a:ext>
            </a:extLst>
          </p:cNvPr>
          <p:cNvSpPr/>
          <p:nvPr/>
        </p:nvSpPr>
        <p:spPr>
          <a:xfrm>
            <a:off x="17038320" y="8229600"/>
            <a:ext cx="4242816" cy="1113070"/>
          </a:xfrm>
          <a:prstGeom prst="roundRect">
            <a:avLst/>
          </a:prstGeom>
          <a:solidFill>
            <a:schemeClr val="bg1"/>
          </a:solidFill>
          <a:ln w="25400" cap="flat">
            <a:solidFill>
              <a:schemeClr val="tx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6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lists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9C7EFC1-87BD-4659-9DD2-85150E0A13E1}"/>
              </a:ext>
            </a:extLst>
          </p:cNvPr>
          <p:cNvSpPr/>
          <p:nvPr/>
        </p:nvSpPr>
        <p:spPr>
          <a:xfrm>
            <a:off x="17038320" y="5285232"/>
            <a:ext cx="4242816" cy="1113070"/>
          </a:xfrm>
          <a:prstGeom prst="roundRect">
            <a:avLst/>
          </a:prstGeom>
          <a:solidFill>
            <a:schemeClr val="bg1"/>
          </a:solidFill>
          <a:ln w="25400" cap="flat">
            <a:solidFill>
              <a:schemeClr val="tx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6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R objects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A4593C8-6CE4-42EB-8BAB-908AE2C10406}"/>
              </a:ext>
            </a:extLst>
          </p:cNvPr>
          <p:cNvCxnSpPr>
            <a:cxnSpLocks/>
            <a:stCxn id="2" idx="2"/>
            <a:endCxn id="3" idx="0"/>
          </p:cNvCxnSpPr>
          <p:nvPr/>
        </p:nvCxnSpPr>
        <p:spPr>
          <a:xfrm>
            <a:off x="11076432" y="6398302"/>
            <a:ext cx="0" cy="1831298"/>
          </a:xfrm>
          <a:prstGeom prst="straightConnector1">
            <a:avLst/>
          </a:prstGeom>
          <a:noFill/>
          <a:ln w="508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EBA69B6-22F4-4978-A2A3-98BF7E905AE4}"/>
              </a:ext>
            </a:extLst>
          </p:cNvPr>
          <p:cNvSpPr txBox="1"/>
          <p:nvPr/>
        </p:nvSpPr>
        <p:spPr>
          <a:xfrm>
            <a:off x="11235649" y="6795540"/>
            <a:ext cx="1485983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uses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B6DF857-28C7-4354-B01E-ACFD9754FAD1}"/>
              </a:ext>
            </a:extLst>
          </p:cNvPr>
          <p:cNvCxnSpPr>
            <a:stCxn id="3" idx="3"/>
            <a:endCxn id="4" idx="1"/>
          </p:cNvCxnSpPr>
          <p:nvPr/>
        </p:nvCxnSpPr>
        <p:spPr>
          <a:xfrm>
            <a:off x="13197840" y="8786135"/>
            <a:ext cx="3840480" cy="0"/>
          </a:xfrm>
          <a:prstGeom prst="straightConnector1">
            <a:avLst/>
          </a:prstGeom>
          <a:noFill/>
          <a:ln w="508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B98BDFD3-AE36-481B-97D1-0FAE5BE5ABFD}"/>
              </a:ext>
            </a:extLst>
          </p:cNvPr>
          <p:cNvSpPr txBox="1"/>
          <p:nvPr/>
        </p:nvSpPr>
        <p:spPr>
          <a:xfrm>
            <a:off x="13384432" y="7711189"/>
            <a:ext cx="3467295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works with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43E8239-0B88-408E-9F55-4EF9CCDC8733}"/>
              </a:ext>
            </a:extLst>
          </p:cNvPr>
          <p:cNvCxnSpPr>
            <a:endCxn id="5" idx="2"/>
          </p:cNvCxnSpPr>
          <p:nvPr/>
        </p:nvCxnSpPr>
        <p:spPr>
          <a:xfrm flipV="1">
            <a:off x="19159728" y="6398302"/>
            <a:ext cx="0" cy="1812236"/>
          </a:xfrm>
          <a:prstGeom prst="straightConnector1">
            <a:avLst/>
          </a:prstGeom>
          <a:noFill/>
          <a:ln w="508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A8D5AB0-F4DF-447E-BD0B-587490AA4914}"/>
              </a:ext>
            </a:extLst>
          </p:cNvPr>
          <p:cNvSpPr txBox="1"/>
          <p:nvPr/>
        </p:nvSpPr>
        <p:spPr>
          <a:xfrm>
            <a:off x="19324538" y="6795540"/>
            <a:ext cx="2279470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type of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91B4C11-7AE5-400A-A02A-828FE0FF829D}"/>
              </a:ext>
            </a:extLst>
          </p:cNvPr>
          <p:cNvCxnSpPr>
            <a:cxnSpLocks/>
            <a:stCxn id="3" idx="2"/>
            <a:endCxn id="22" idx="0"/>
          </p:cNvCxnSpPr>
          <p:nvPr/>
        </p:nvCxnSpPr>
        <p:spPr>
          <a:xfrm>
            <a:off x="11076432" y="9342670"/>
            <a:ext cx="0" cy="1831297"/>
          </a:xfrm>
          <a:prstGeom prst="straightConnector1">
            <a:avLst/>
          </a:prstGeom>
          <a:noFill/>
          <a:ln w="508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259DDEF-60D9-4FBB-9560-FD304B46CE42}"/>
              </a:ext>
            </a:extLst>
          </p:cNvPr>
          <p:cNvSpPr txBox="1"/>
          <p:nvPr/>
        </p:nvSpPr>
        <p:spPr>
          <a:xfrm>
            <a:off x="11235648" y="9739908"/>
            <a:ext cx="1485983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uses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84F21C4F-0E6C-47F8-8AA4-CA2CAA978EF1}"/>
              </a:ext>
            </a:extLst>
          </p:cNvPr>
          <p:cNvSpPr/>
          <p:nvPr/>
        </p:nvSpPr>
        <p:spPr>
          <a:xfrm>
            <a:off x="8955024" y="11173967"/>
            <a:ext cx="4242816" cy="1113070"/>
          </a:xfrm>
          <a:prstGeom prst="roundRect">
            <a:avLst/>
          </a:prstGeom>
          <a:solidFill>
            <a:schemeClr val="bg1"/>
          </a:solidFill>
          <a:ln w="25400" cap="flat">
            <a:solidFill>
              <a:schemeClr val="tx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6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functions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6799F4E8-188E-45EF-B71D-F3E46F27E708}"/>
              </a:ext>
            </a:extLst>
          </p:cNvPr>
          <p:cNvSpPr/>
          <p:nvPr/>
        </p:nvSpPr>
        <p:spPr>
          <a:xfrm>
            <a:off x="8955024" y="2340864"/>
            <a:ext cx="4242816" cy="1113070"/>
          </a:xfrm>
          <a:prstGeom prst="roundRect">
            <a:avLst/>
          </a:prstGeom>
          <a:solidFill>
            <a:schemeClr val="bg1"/>
          </a:solidFill>
          <a:ln w="25400" cap="flat">
            <a:solidFill>
              <a:schemeClr val="tx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6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loops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BDE03BA-32BD-402D-9ABB-AC28ED4F40C2}"/>
              </a:ext>
            </a:extLst>
          </p:cNvPr>
          <p:cNvSpPr txBox="1"/>
          <p:nvPr/>
        </p:nvSpPr>
        <p:spPr>
          <a:xfrm>
            <a:off x="6804245" y="3851173"/>
            <a:ext cx="3927356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alternatively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74E9F19D-20B9-4D01-9649-0CD1E50586AE}"/>
              </a:ext>
            </a:extLst>
          </p:cNvPr>
          <p:cNvSpPr/>
          <p:nvPr/>
        </p:nvSpPr>
        <p:spPr>
          <a:xfrm>
            <a:off x="3402678" y="8229600"/>
            <a:ext cx="4242816" cy="1113070"/>
          </a:xfrm>
          <a:prstGeom prst="roundRect">
            <a:avLst/>
          </a:prstGeom>
          <a:solidFill>
            <a:schemeClr val="bg1"/>
          </a:solidFill>
          <a:ln w="25400" cap="flat">
            <a:solidFill>
              <a:schemeClr val="tx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6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apply</a:t>
            </a:r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4AE444B1-5065-469A-8197-8C3270081C5A}"/>
              </a:ext>
            </a:extLst>
          </p:cNvPr>
          <p:cNvCxnSpPr>
            <a:cxnSpLocks/>
            <a:stCxn id="2" idx="2"/>
            <a:endCxn id="42" idx="0"/>
          </p:cNvCxnSpPr>
          <p:nvPr/>
        </p:nvCxnSpPr>
        <p:spPr>
          <a:xfrm rot="5400000">
            <a:off x="7384610" y="4537778"/>
            <a:ext cx="1831298" cy="5552346"/>
          </a:xfrm>
          <a:prstGeom prst="bentConnector3">
            <a:avLst>
              <a:gd name="adj1" fmla="val 50000"/>
            </a:avLst>
          </a:prstGeom>
          <a:noFill/>
          <a:ln w="50800" cap="flat">
            <a:solidFill>
              <a:schemeClr val="bg1">
                <a:lumMod val="65000"/>
              </a:schemeClr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B96B81A4-C827-4F1C-A865-93923666C8C2}"/>
              </a:ext>
            </a:extLst>
          </p:cNvPr>
          <p:cNvSpPr txBox="1"/>
          <p:nvPr/>
        </p:nvSpPr>
        <p:spPr>
          <a:xfrm>
            <a:off x="5359277" y="6356541"/>
            <a:ext cx="3927356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alternatively</a:t>
            </a:r>
          </a:p>
        </p:txBody>
      </p: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4E9798B1-DC1F-472C-BA65-DC8063AC7B8B}"/>
              </a:ext>
            </a:extLst>
          </p:cNvPr>
          <p:cNvCxnSpPr>
            <a:cxnSpLocks/>
            <a:stCxn id="42" idx="2"/>
            <a:endCxn id="22" idx="1"/>
          </p:cNvCxnSpPr>
          <p:nvPr/>
        </p:nvCxnSpPr>
        <p:spPr>
          <a:xfrm rot="16200000" flipH="1">
            <a:off x="6045639" y="8821117"/>
            <a:ext cx="2387832" cy="3430938"/>
          </a:xfrm>
          <a:prstGeom prst="bentConnector2">
            <a:avLst/>
          </a:prstGeom>
          <a:noFill/>
          <a:ln w="50800" cap="flat">
            <a:solidFill>
              <a:schemeClr val="bg1">
                <a:lumMod val="65000"/>
              </a:schemeClr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EDB9536D-A753-4FBE-9F35-F8E10735EC84}"/>
              </a:ext>
            </a:extLst>
          </p:cNvPr>
          <p:cNvSpPr txBox="1"/>
          <p:nvPr/>
        </p:nvSpPr>
        <p:spPr>
          <a:xfrm>
            <a:off x="3720391" y="9739907"/>
            <a:ext cx="1485983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uses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C724F081-57BD-456E-BDFF-F1206267C28D}"/>
              </a:ext>
            </a:extLst>
          </p:cNvPr>
          <p:cNvCxnSpPr>
            <a:stCxn id="2" idx="0"/>
            <a:endCxn id="31" idx="2"/>
          </p:cNvCxnSpPr>
          <p:nvPr/>
        </p:nvCxnSpPr>
        <p:spPr>
          <a:xfrm flipV="1">
            <a:off x="11076432" y="3453934"/>
            <a:ext cx="0" cy="1831298"/>
          </a:xfrm>
          <a:prstGeom prst="straightConnector1">
            <a:avLst/>
          </a:prstGeom>
          <a:noFill/>
          <a:ln w="50800" cap="flat">
            <a:solidFill>
              <a:schemeClr val="bg1">
                <a:lumMod val="75000"/>
              </a:schemeClr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64FCA88A-F9CA-4E26-AFB1-86DB27414DE0}"/>
              </a:ext>
            </a:extLst>
          </p:cNvPr>
          <p:cNvCxnSpPr>
            <a:stCxn id="31" idx="3"/>
            <a:endCxn id="5" idx="0"/>
          </p:cNvCxnSpPr>
          <p:nvPr/>
        </p:nvCxnSpPr>
        <p:spPr>
          <a:xfrm>
            <a:off x="13197840" y="2897399"/>
            <a:ext cx="5961888" cy="2387833"/>
          </a:xfrm>
          <a:prstGeom prst="bentConnector2">
            <a:avLst/>
          </a:prstGeom>
          <a:noFill/>
          <a:ln w="50800" cap="flat">
            <a:solidFill>
              <a:schemeClr val="bg1">
                <a:lumMod val="75000"/>
              </a:schemeClr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7AA76F92-FE59-476A-AC48-C912F3FF7BC3}"/>
              </a:ext>
            </a:extLst>
          </p:cNvPr>
          <p:cNvSpPr txBox="1"/>
          <p:nvPr/>
        </p:nvSpPr>
        <p:spPr>
          <a:xfrm>
            <a:off x="14262256" y="3054494"/>
            <a:ext cx="3467295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works with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B6CDF113-F4B0-49D9-B2FD-1CF61DFC574D}"/>
              </a:ext>
            </a:extLst>
          </p:cNvPr>
          <p:cNvSpPr/>
          <p:nvPr/>
        </p:nvSpPr>
        <p:spPr>
          <a:xfrm rot="19133939">
            <a:off x="3933550" y="4141763"/>
            <a:ext cx="5528598" cy="1998466"/>
          </a:xfrm>
          <a:prstGeom prst="rightArrow">
            <a:avLst/>
          </a:prstGeom>
          <a:solidFill>
            <a:schemeClr val="accent3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6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YOU ARE HERE</a:t>
            </a:r>
          </a:p>
        </p:txBody>
      </p:sp>
    </p:spTree>
    <p:extLst>
      <p:ext uri="{BB962C8B-B14F-4D97-AF65-F5344CB8AC3E}">
        <p14:creationId xmlns:p14="http://schemas.microsoft.com/office/powerpoint/2010/main" val="3514134323"/>
      </p:ext>
    </p:extLst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8" name="Rectangle"/>
          <p:cNvSpPr/>
          <p:nvPr/>
        </p:nvSpPr>
        <p:spPr>
          <a:xfrm>
            <a:off x="1480580" y="2339992"/>
            <a:ext cx="20863121" cy="5019800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369" name="list(student1 = mean(exams$student1),…"/>
          <p:cNvSpPr txBox="1"/>
          <p:nvPr/>
        </p:nvSpPr>
        <p:spPr>
          <a:xfrm>
            <a:off x="1697680" y="2354260"/>
            <a:ext cx="20988640" cy="49912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output &lt;- vector("double",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ncol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(df))  # 1. output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for (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in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seq_along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(exams)) {         # 2. sequence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 output[[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]] &lt;- mean(exams[[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]])     # 3. body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output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370" name="purrr.png" descr="purrr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37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372" name="How could we compute the average grade?"/>
          <p:cNvSpPr txBox="1"/>
          <p:nvPr/>
        </p:nvSpPr>
        <p:spPr>
          <a:xfrm>
            <a:off x="1474230" y="269614"/>
            <a:ext cx="17008185" cy="21221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rPr lang="en-GB" dirty="0"/>
              <a:t>for loops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D0A00B0-9A4D-4633-BCAF-3A10223FA816}"/>
              </a:ext>
            </a:extLst>
          </p:cNvPr>
          <p:cNvSpPr txBox="1"/>
          <p:nvPr/>
        </p:nvSpPr>
        <p:spPr>
          <a:xfrm>
            <a:off x="1480580" y="8269201"/>
            <a:ext cx="20863121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kumimoji="0" lang="en-GB" sz="5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Gill Sans"/>
              </a:rPr>
              <a:t>eq_along</a:t>
            </a: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Gill Sans"/>
              </a:rPr>
              <a:t> </a:t>
            </a: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is equivalent to 1:length( 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3787290-55FC-475A-971D-A2E08E24BAE5}"/>
              </a:ext>
            </a:extLst>
          </p:cNvPr>
          <p:cNvSpPr/>
          <p:nvPr/>
        </p:nvSpPr>
        <p:spPr>
          <a:xfrm>
            <a:off x="45480" y="13005211"/>
            <a:ext cx="2428558" cy="549276"/>
          </a:xfrm>
          <a:prstGeom prst="rect">
            <a:avLst/>
          </a:prstGeom>
          <a:solidFill>
            <a:schemeClr val="bg1"/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5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0" name="R-logo.001.png" descr="R-logo.001.png">
            <a:extLst>
              <a:ext uri="{FF2B5EF4-FFF2-40B4-BE49-F238E27FC236}">
                <a16:creationId xmlns:a16="http://schemas.microsoft.com/office/drawing/2014/main" id="{8A81CBD1-7B7A-4240-B6B3-3AFDF98EDFE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547650241"/>
      </p:ext>
    </p:extLst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8" name="Rectangle"/>
          <p:cNvSpPr/>
          <p:nvPr/>
        </p:nvSpPr>
        <p:spPr>
          <a:xfrm>
            <a:off x="1480580" y="2339992"/>
            <a:ext cx="20863121" cy="5019800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369" name="list(student1 = mean(exams$student1),…"/>
          <p:cNvSpPr txBox="1"/>
          <p:nvPr/>
        </p:nvSpPr>
        <p:spPr>
          <a:xfrm>
            <a:off x="1697680" y="2354260"/>
            <a:ext cx="20988640" cy="49912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output &lt;- vector("double",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ncol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(df))  # 1. output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for (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in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seq_along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(exams)) {         # 2. sequence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 output[[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]] &lt;- mean(exams[[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]])     # 3. body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output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370" name="purrr.png" descr="purrr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37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372" name="How could we compute the average grade?"/>
          <p:cNvSpPr txBox="1"/>
          <p:nvPr/>
        </p:nvSpPr>
        <p:spPr>
          <a:xfrm>
            <a:off x="1474230" y="269614"/>
            <a:ext cx="17008185" cy="21221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rPr lang="en-GB" dirty="0"/>
              <a:t>for loops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D0A00B0-9A4D-4633-BCAF-3A10223FA816}"/>
              </a:ext>
            </a:extLst>
          </p:cNvPr>
          <p:cNvSpPr txBox="1"/>
          <p:nvPr/>
        </p:nvSpPr>
        <p:spPr>
          <a:xfrm>
            <a:off x="1474230" y="7691066"/>
            <a:ext cx="20863121" cy="37144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All loops have three components: </a:t>
            </a:r>
          </a:p>
          <a:p>
            <a:pPr marL="857250" lvl="4" indent="-857250" algn="l">
              <a:buFont typeface="Arial" panose="020B0604020202020204" pitchFamily="34" charset="0"/>
              <a:buChar char="•"/>
            </a:pPr>
            <a:r>
              <a:rPr kumimoji="0" lang="en-GB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The output (where the answers will be stored)</a:t>
            </a:r>
          </a:p>
          <a:p>
            <a:pPr marL="857250" lvl="4" indent="-857250" algn="l">
              <a:buFont typeface="Arial" panose="020B0604020202020204" pitchFamily="34" charset="0"/>
              <a:buChar char="•"/>
            </a:pPr>
            <a:r>
              <a:rPr lang="en-GB" dirty="0"/>
              <a:t>The sequence (how many iterations do we do?)</a:t>
            </a:r>
          </a:p>
          <a:p>
            <a:pPr marL="857250" lvl="4" indent="-857250" algn="l">
              <a:buFont typeface="Arial" panose="020B0604020202020204" pitchFamily="34" charset="0"/>
              <a:buChar char="•"/>
            </a:pPr>
            <a:r>
              <a:rPr kumimoji="0" lang="en-GB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The body (what to do to each item?)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90F00C9-F45A-4D5B-8E74-82159487C710}"/>
              </a:ext>
            </a:extLst>
          </p:cNvPr>
          <p:cNvSpPr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solidFill>
            <a:schemeClr val="bg1"/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5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9" name="R-logo.001.png" descr="R-logo.001.png">
            <a:extLst>
              <a:ext uri="{FF2B5EF4-FFF2-40B4-BE49-F238E27FC236}">
                <a16:creationId xmlns:a16="http://schemas.microsoft.com/office/drawing/2014/main" id="{ED6E8AFF-8652-49D3-A67A-76BAF6755A8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485652572"/>
      </p:ext>
    </p:extLst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8" name="Rectangle"/>
          <p:cNvSpPr/>
          <p:nvPr/>
        </p:nvSpPr>
        <p:spPr>
          <a:xfrm>
            <a:off x="1480580" y="2339992"/>
            <a:ext cx="20863121" cy="682416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369" name="list(student1 = mean(exams$student1),…"/>
          <p:cNvSpPr txBox="1"/>
          <p:nvPr/>
        </p:nvSpPr>
        <p:spPr>
          <a:xfrm>
            <a:off x="1697680" y="2354259"/>
            <a:ext cx="20988640" cy="68241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 fontScale="92500" lnSpcReduction="20000"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means &lt;- c(0, 1, 2)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output &lt;- double()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for (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in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seq_along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(means)) {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 n &lt;- sample(100, 1)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 output &lt;- c(output,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rnorm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(n, means[[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]]))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str(output)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#&gt; 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[1:202] 0.912 0.205 2.584 -0.789 0.588 ...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370" name="purrr.png" descr="purrr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37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372" name="How could we compute the average grade?"/>
          <p:cNvSpPr txBox="1"/>
          <p:nvPr/>
        </p:nvSpPr>
        <p:spPr>
          <a:xfrm>
            <a:off x="1474230" y="269614"/>
            <a:ext cx="17008185" cy="21221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rPr lang="en-GB" dirty="0"/>
              <a:t>for loops - CAUTION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D0A00B0-9A4D-4633-BCAF-3A10223FA816}"/>
              </a:ext>
            </a:extLst>
          </p:cNvPr>
          <p:cNvSpPr txBox="1"/>
          <p:nvPr/>
        </p:nvSpPr>
        <p:spPr>
          <a:xfrm>
            <a:off x="1474230" y="9178429"/>
            <a:ext cx="20863121" cy="282192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algn="l"/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Here we are growing </a:t>
            </a: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Gill Sans"/>
              </a:rPr>
              <a:t>output</a:t>
            </a: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 with each iteration i.e. appending the iteration body values to the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output </a:t>
            </a: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vector. This is inefficient. R has to copy all the data from previous iterations.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0CF2950-E99B-4DEB-8DB2-2B272832B3DE}"/>
              </a:ext>
            </a:extLst>
          </p:cNvPr>
          <p:cNvSpPr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solidFill>
            <a:schemeClr val="bg1"/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5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0" name="R-logo.001.png" descr="R-logo.001.png">
            <a:extLst>
              <a:ext uri="{FF2B5EF4-FFF2-40B4-BE49-F238E27FC236}">
                <a16:creationId xmlns:a16="http://schemas.microsoft.com/office/drawing/2014/main" id="{D875C6BE-EBA2-4D44-9F22-35903418441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089837957"/>
      </p:ext>
    </p:extLst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8" name="purrr"/>
          <p:cNvSpPr txBox="1"/>
          <p:nvPr/>
        </p:nvSpPr>
        <p:spPr>
          <a:xfrm>
            <a:off x="2628899" y="3557489"/>
            <a:ext cx="18716626" cy="62581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0000">
                <a:solidFill>
                  <a:srgbClr val="F0F0F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lang="en-GB" dirty="0"/>
              <a:t>apply </a:t>
            </a:r>
          </a:p>
          <a:p>
            <a:r>
              <a:rPr lang="en-GB" dirty="0"/>
              <a:t>(and friends)</a:t>
            </a:r>
            <a:endParaRPr dirty="0"/>
          </a:p>
        </p:txBody>
      </p:sp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59B08FB-DE3D-42D2-AEFF-D9650C6630DD}"/>
              </a:ext>
            </a:extLst>
          </p:cNvPr>
          <p:cNvSpPr/>
          <p:nvPr/>
        </p:nvSpPr>
        <p:spPr>
          <a:xfrm>
            <a:off x="8955024" y="5285232"/>
            <a:ext cx="4242816" cy="1113070"/>
          </a:xfrm>
          <a:prstGeom prst="roundRect">
            <a:avLst/>
          </a:prstGeom>
          <a:solidFill>
            <a:schemeClr val="bg1"/>
          </a:solidFill>
          <a:ln w="25400" cap="flat">
            <a:solidFill>
              <a:schemeClr val="tx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6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Iteration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40A30F0-AEB6-436B-A7F5-C509D2835E58}"/>
              </a:ext>
            </a:extLst>
          </p:cNvPr>
          <p:cNvSpPr/>
          <p:nvPr/>
        </p:nvSpPr>
        <p:spPr>
          <a:xfrm>
            <a:off x="8955024" y="8229600"/>
            <a:ext cx="4242816" cy="1113070"/>
          </a:xfrm>
          <a:prstGeom prst="roundRect">
            <a:avLst/>
          </a:prstGeom>
          <a:solidFill>
            <a:schemeClr val="bg1"/>
          </a:solidFill>
          <a:ln w="25400" cap="flat">
            <a:solidFill>
              <a:schemeClr val="tx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600" b="0" i="0" u="none" strike="noStrike" cap="none" spc="0" normalizeH="0" baseline="0" dirty="0" err="1">
                <a:ln>
                  <a:noFill/>
                </a:ln>
                <a:solidFill>
                  <a:srgbClr val="FF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purrr</a:t>
            </a:r>
            <a:r>
              <a:rPr kumimoji="0" lang="en-GB" sz="56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::map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34750B0-2FFB-4987-AD07-42453AE5ED86}"/>
              </a:ext>
            </a:extLst>
          </p:cNvPr>
          <p:cNvSpPr/>
          <p:nvPr/>
        </p:nvSpPr>
        <p:spPr>
          <a:xfrm>
            <a:off x="17038320" y="8229600"/>
            <a:ext cx="4242816" cy="1113070"/>
          </a:xfrm>
          <a:prstGeom prst="roundRect">
            <a:avLst/>
          </a:prstGeom>
          <a:solidFill>
            <a:schemeClr val="bg1"/>
          </a:solidFill>
          <a:ln w="25400" cap="flat">
            <a:solidFill>
              <a:schemeClr val="tx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6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lists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9C7EFC1-87BD-4659-9DD2-85150E0A13E1}"/>
              </a:ext>
            </a:extLst>
          </p:cNvPr>
          <p:cNvSpPr/>
          <p:nvPr/>
        </p:nvSpPr>
        <p:spPr>
          <a:xfrm>
            <a:off x="17038320" y="5285232"/>
            <a:ext cx="4242816" cy="1113070"/>
          </a:xfrm>
          <a:prstGeom prst="roundRect">
            <a:avLst/>
          </a:prstGeom>
          <a:solidFill>
            <a:schemeClr val="bg1"/>
          </a:solidFill>
          <a:ln w="25400" cap="flat">
            <a:solidFill>
              <a:schemeClr val="tx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6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R objects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A4593C8-6CE4-42EB-8BAB-908AE2C10406}"/>
              </a:ext>
            </a:extLst>
          </p:cNvPr>
          <p:cNvCxnSpPr>
            <a:cxnSpLocks/>
            <a:stCxn id="2" idx="2"/>
            <a:endCxn id="3" idx="0"/>
          </p:cNvCxnSpPr>
          <p:nvPr/>
        </p:nvCxnSpPr>
        <p:spPr>
          <a:xfrm>
            <a:off x="11076432" y="6398302"/>
            <a:ext cx="0" cy="1831298"/>
          </a:xfrm>
          <a:prstGeom prst="straightConnector1">
            <a:avLst/>
          </a:prstGeom>
          <a:noFill/>
          <a:ln w="508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EBA69B6-22F4-4978-A2A3-98BF7E905AE4}"/>
              </a:ext>
            </a:extLst>
          </p:cNvPr>
          <p:cNvSpPr txBox="1"/>
          <p:nvPr/>
        </p:nvSpPr>
        <p:spPr>
          <a:xfrm>
            <a:off x="11235649" y="6795540"/>
            <a:ext cx="1485983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uses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B6DF857-28C7-4354-B01E-ACFD9754FAD1}"/>
              </a:ext>
            </a:extLst>
          </p:cNvPr>
          <p:cNvCxnSpPr>
            <a:stCxn id="3" idx="3"/>
            <a:endCxn id="4" idx="1"/>
          </p:cNvCxnSpPr>
          <p:nvPr/>
        </p:nvCxnSpPr>
        <p:spPr>
          <a:xfrm>
            <a:off x="13197840" y="8786135"/>
            <a:ext cx="3840480" cy="0"/>
          </a:xfrm>
          <a:prstGeom prst="straightConnector1">
            <a:avLst/>
          </a:prstGeom>
          <a:noFill/>
          <a:ln w="508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B98BDFD3-AE36-481B-97D1-0FAE5BE5ABFD}"/>
              </a:ext>
            </a:extLst>
          </p:cNvPr>
          <p:cNvSpPr txBox="1"/>
          <p:nvPr/>
        </p:nvSpPr>
        <p:spPr>
          <a:xfrm>
            <a:off x="13384432" y="7711189"/>
            <a:ext cx="3467295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works with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43E8239-0B88-408E-9F55-4EF9CCDC8733}"/>
              </a:ext>
            </a:extLst>
          </p:cNvPr>
          <p:cNvCxnSpPr>
            <a:endCxn id="5" idx="2"/>
          </p:cNvCxnSpPr>
          <p:nvPr/>
        </p:nvCxnSpPr>
        <p:spPr>
          <a:xfrm flipV="1">
            <a:off x="19159728" y="6398302"/>
            <a:ext cx="0" cy="1812236"/>
          </a:xfrm>
          <a:prstGeom prst="straightConnector1">
            <a:avLst/>
          </a:prstGeom>
          <a:noFill/>
          <a:ln w="508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A8D5AB0-F4DF-447E-BD0B-587490AA4914}"/>
              </a:ext>
            </a:extLst>
          </p:cNvPr>
          <p:cNvSpPr txBox="1"/>
          <p:nvPr/>
        </p:nvSpPr>
        <p:spPr>
          <a:xfrm>
            <a:off x="19324538" y="6795540"/>
            <a:ext cx="2279470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type of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91B4C11-7AE5-400A-A02A-828FE0FF829D}"/>
              </a:ext>
            </a:extLst>
          </p:cNvPr>
          <p:cNvCxnSpPr>
            <a:cxnSpLocks/>
            <a:stCxn id="3" idx="2"/>
            <a:endCxn id="22" idx="0"/>
          </p:cNvCxnSpPr>
          <p:nvPr/>
        </p:nvCxnSpPr>
        <p:spPr>
          <a:xfrm>
            <a:off x="11076432" y="9342670"/>
            <a:ext cx="0" cy="1831297"/>
          </a:xfrm>
          <a:prstGeom prst="straightConnector1">
            <a:avLst/>
          </a:prstGeom>
          <a:noFill/>
          <a:ln w="508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259DDEF-60D9-4FBB-9560-FD304B46CE42}"/>
              </a:ext>
            </a:extLst>
          </p:cNvPr>
          <p:cNvSpPr txBox="1"/>
          <p:nvPr/>
        </p:nvSpPr>
        <p:spPr>
          <a:xfrm>
            <a:off x="11235648" y="9739908"/>
            <a:ext cx="1485983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uses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84F21C4F-0E6C-47F8-8AA4-CA2CAA978EF1}"/>
              </a:ext>
            </a:extLst>
          </p:cNvPr>
          <p:cNvSpPr/>
          <p:nvPr/>
        </p:nvSpPr>
        <p:spPr>
          <a:xfrm>
            <a:off x="8955024" y="11173967"/>
            <a:ext cx="4242816" cy="1113070"/>
          </a:xfrm>
          <a:prstGeom prst="roundRect">
            <a:avLst/>
          </a:prstGeom>
          <a:solidFill>
            <a:schemeClr val="bg1"/>
          </a:solidFill>
          <a:ln w="25400" cap="flat">
            <a:solidFill>
              <a:schemeClr val="tx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6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functions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6799F4E8-188E-45EF-B71D-F3E46F27E708}"/>
              </a:ext>
            </a:extLst>
          </p:cNvPr>
          <p:cNvSpPr/>
          <p:nvPr/>
        </p:nvSpPr>
        <p:spPr>
          <a:xfrm>
            <a:off x="8955024" y="2340864"/>
            <a:ext cx="4242816" cy="1113070"/>
          </a:xfrm>
          <a:prstGeom prst="roundRect">
            <a:avLst/>
          </a:prstGeom>
          <a:solidFill>
            <a:schemeClr val="bg1"/>
          </a:solidFill>
          <a:ln w="25400" cap="flat">
            <a:solidFill>
              <a:schemeClr val="tx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6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loops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BDE03BA-32BD-402D-9ABB-AC28ED4F40C2}"/>
              </a:ext>
            </a:extLst>
          </p:cNvPr>
          <p:cNvSpPr txBox="1"/>
          <p:nvPr/>
        </p:nvSpPr>
        <p:spPr>
          <a:xfrm>
            <a:off x="6804245" y="3851173"/>
            <a:ext cx="3927356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alternatively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74E9F19D-20B9-4D01-9649-0CD1E50586AE}"/>
              </a:ext>
            </a:extLst>
          </p:cNvPr>
          <p:cNvSpPr/>
          <p:nvPr/>
        </p:nvSpPr>
        <p:spPr>
          <a:xfrm>
            <a:off x="3402678" y="8229600"/>
            <a:ext cx="4242816" cy="1113070"/>
          </a:xfrm>
          <a:prstGeom prst="roundRect">
            <a:avLst/>
          </a:prstGeom>
          <a:solidFill>
            <a:schemeClr val="bg1"/>
          </a:solidFill>
          <a:ln w="25400" cap="flat">
            <a:solidFill>
              <a:schemeClr val="tx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6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apply</a:t>
            </a:r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4AE444B1-5065-469A-8197-8C3270081C5A}"/>
              </a:ext>
            </a:extLst>
          </p:cNvPr>
          <p:cNvCxnSpPr>
            <a:cxnSpLocks/>
            <a:stCxn id="2" idx="2"/>
            <a:endCxn id="42" idx="0"/>
          </p:cNvCxnSpPr>
          <p:nvPr/>
        </p:nvCxnSpPr>
        <p:spPr>
          <a:xfrm rot="5400000">
            <a:off x="7384610" y="4537778"/>
            <a:ext cx="1831298" cy="5552346"/>
          </a:xfrm>
          <a:prstGeom prst="bentConnector3">
            <a:avLst>
              <a:gd name="adj1" fmla="val 50000"/>
            </a:avLst>
          </a:prstGeom>
          <a:noFill/>
          <a:ln w="50800" cap="flat">
            <a:solidFill>
              <a:schemeClr val="bg1">
                <a:lumMod val="65000"/>
              </a:schemeClr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B96B81A4-C827-4F1C-A865-93923666C8C2}"/>
              </a:ext>
            </a:extLst>
          </p:cNvPr>
          <p:cNvSpPr txBox="1"/>
          <p:nvPr/>
        </p:nvSpPr>
        <p:spPr>
          <a:xfrm>
            <a:off x="5359277" y="6356541"/>
            <a:ext cx="3927356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alternatively</a:t>
            </a:r>
          </a:p>
        </p:txBody>
      </p: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4E9798B1-DC1F-472C-BA65-DC8063AC7B8B}"/>
              </a:ext>
            </a:extLst>
          </p:cNvPr>
          <p:cNvCxnSpPr>
            <a:cxnSpLocks/>
            <a:stCxn id="42" idx="2"/>
            <a:endCxn id="22" idx="1"/>
          </p:cNvCxnSpPr>
          <p:nvPr/>
        </p:nvCxnSpPr>
        <p:spPr>
          <a:xfrm rot="16200000" flipH="1">
            <a:off x="6045639" y="8821117"/>
            <a:ext cx="2387832" cy="3430938"/>
          </a:xfrm>
          <a:prstGeom prst="bentConnector2">
            <a:avLst/>
          </a:prstGeom>
          <a:noFill/>
          <a:ln w="50800" cap="flat">
            <a:solidFill>
              <a:schemeClr val="bg1">
                <a:lumMod val="65000"/>
              </a:schemeClr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EDB9536D-A753-4FBE-9F35-F8E10735EC84}"/>
              </a:ext>
            </a:extLst>
          </p:cNvPr>
          <p:cNvSpPr txBox="1"/>
          <p:nvPr/>
        </p:nvSpPr>
        <p:spPr>
          <a:xfrm>
            <a:off x="3720391" y="9739907"/>
            <a:ext cx="1485983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uses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C724F081-57BD-456E-BDFF-F1206267C28D}"/>
              </a:ext>
            </a:extLst>
          </p:cNvPr>
          <p:cNvCxnSpPr>
            <a:stCxn id="2" idx="0"/>
            <a:endCxn id="31" idx="2"/>
          </p:cNvCxnSpPr>
          <p:nvPr/>
        </p:nvCxnSpPr>
        <p:spPr>
          <a:xfrm flipV="1">
            <a:off x="11076432" y="3453934"/>
            <a:ext cx="0" cy="1831298"/>
          </a:xfrm>
          <a:prstGeom prst="straightConnector1">
            <a:avLst/>
          </a:prstGeom>
          <a:noFill/>
          <a:ln w="50800" cap="flat">
            <a:solidFill>
              <a:schemeClr val="bg1">
                <a:lumMod val="75000"/>
              </a:schemeClr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64FCA88A-F9CA-4E26-AFB1-86DB27414DE0}"/>
              </a:ext>
            </a:extLst>
          </p:cNvPr>
          <p:cNvCxnSpPr>
            <a:stCxn id="31" idx="3"/>
            <a:endCxn id="5" idx="0"/>
          </p:cNvCxnSpPr>
          <p:nvPr/>
        </p:nvCxnSpPr>
        <p:spPr>
          <a:xfrm>
            <a:off x="13197840" y="2897399"/>
            <a:ext cx="5961888" cy="2387833"/>
          </a:xfrm>
          <a:prstGeom prst="bentConnector2">
            <a:avLst/>
          </a:prstGeom>
          <a:noFill/>
          <a:ln w="50800" cap="flat">
            <a:solidFill>
              <a:schemeClr val="bg1">
                <a:lumMod val="75000"/>
              </a:schemeClr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7AA76F92-FE59-476A-AC48-C912F3FF7BC3}"/>
              </a:ext>
            </a:extLst>
          </p:cNvPr>
          <p:cNvSpPr txBox="1"/>
          <p:nvPr/>
        </p:nvSpPr>
        <p:spPr>
          <a:xfrm>
            <a:off x="14262256" y="3054494"/>
            <a:ext cx="3467295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works with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B6CDF113-F4B0-49D9-B2FD-1CF61DFC574D}"/>
              </a:ext>
            </a:extLst>
          </p:cNvPr>
          <p:cNvSpPr/>
          <p:nvPr/>
        </p:nvSpPr>
        <p:spPr>
          <a:xfrm rot="2272398">
            <a:off x="-65086" y="5059488"/>
            <a:ext cx="5528598" cy="1998466"/>
          </a:xfrm>
          <a:prstGeom prst="rightArrow">
            <a:avLst/>
          </a:prstGeom>
          <a:solidFill>
            <a:schemeClr val="accent3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6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YOU ARE HERE</a:t>
            </a:r>
          </a:p>
        </p:txBody>
      </p:sp>
    </p:spTree>
    <p:extLst>
      <p:ext uri="{BB962C8B-B14F-4D97-AF65-F5344CB8AC3E}">
        <p14:creationId xmlns:p14="http://schemas.microsoft.com/office/powerpoint/2010/main" val="1246069448"/>
      </p:ext>
    </p:extLst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8" name="Rectangle"/>
          <p:cNvSpPr/>
          <p:nvPr/>
        </p:nvSpPr>
        <p:spPr>
          <a:xfrm>
            <a:off x="1480580" y="2339992"/>
            <a:ext cx="20863121" cy="1027110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369" name="list(student1 = mean(exams$student1),…"/>
          <p:cNvSpPr txBox="1"/>
          <p:nvPr/>
        </p:nvSpPr>
        <p:spPr>
          <a:xfrm>
            <a:off x="1697680" y="2354260"/>
            <a:ext cx="20988640" cy="100853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library(</a:t>
            </a:r>
            <a:r>
              <a:rPr lang="en-GB" sz="3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tidyverse</a:t>
            </a:r>
            <a:r>
              <a:rPr lang="en-GB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sz="3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myArray</a:t>
            </a:r>
            <a:r>
              <a:rPr lang="en-GB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lang="en-GB" sz="3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runif</a:t>
            </a:r>
            <a:r>
              <a:rPr lang="en-GB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(1000) %&gt;%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  array(., dim=c(100,10))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sz="3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myArray</a:t>
            </a:r>
            <a:endParaRPr lang="en-GB" sz="3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#&gt;             [,1]         [,2]       [,3]      [,4]      [,5]        [,6]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#&gt;  [1,] 0.20024318 0.4084925761 0.06942847 0.3863526 0.2548945 0.574614474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#&gt;  [2,] 0.55825306 0.1337873812 0.94822404 0.4320701 0.7510811 0.962137008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#&gt;  [3,] 0.73313271 0.2478848572 0.28047156 0.5987072 0.6392563 0.904404768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lang="en-GB" sz="3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sz="3600" b="1" dirty="0">
                <a:latin typeface="Courier New" panose="02070309020205020404" pitchFamily="49" charset="0"/>
                <a:cs typeface="Courier New" panose="02070309020205020404" pitchFamily="49" charset="0"/>
              </a:rPr>
              <a:t>apply</a:t>
            </a:r>
            <a:r>
              <a:rPr lang="en-GB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3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myArray</a:t>
            </a:r>
            <a:r>
              <a:rPr lang="en-GB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3600" b="1" dirty="0">
                <a:latin typeface="Courier New" panose="02070309020205020404" pitchFamily="49" charset="0"/>
                <a:cs typeface="Courier New" panose="02070309020205020404" pitchFamily="49" charset="0"/>
              </a:rPr>
              <a:t>MARGIN</a:t>
            </a:r>
            <a:r>
              <a:rPr lang="en-GB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 = 2, </a:t>
            </a:r>
            <a:r>
              <a:rPr lang="en-GB" sz="3600" b="1" dirty="0">
                <a:latin typeface="Courier New" panose="02070309020205020404" pitchFamily="49" charset="0"/>
                <a:cs typeface="Courier New" panose="02070309020205020404" pitchFamily="49" charset="0"/>
              </a:rPr>
              <a:t>FUN</a:t>
            </a:r>
            <a:r>
              <a:rPr lang="en-GB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 = mean)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#&gt;  [1] 0.4832346 0.4768975 0.4667340 0.5218000 0.5063612 0.5212301 0.4949168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#&gt;  [8] 0.5572895 0.4819968 0.4845785</a:t>
            </a:r>
          </a:p>
        </p:txBody>
      </p:sp>
      <p:pic>
        <p:nvPicPr>
          <p:cNvPr id="1370" name="purrr.png" descr="purrr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37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372" name="How could we compute the average grade?"/>
          <p:cNvSpPr txBox="1"/>
          <p:nvPr/>
        </p:nvSpPr>
        <p:spPr>
          <a:xfrm>
            <a:off x="1474230" y="269614"/>
            <a:ext cx="17008185" cy="21221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apply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3787290-55FC-475A-971D-A2E08E24BAE5}"/>
              </a:ext>
            </a:extLst>
          </p:cNvPr>
          <p:cNvSpPr/>
          <p:nvPr/>
        </p:nvSpPr>
        <p:spPr>
          <a:xfrm>
            <a:off x="45480" y="13005211"/>
            <a:ext cx="2428558" cy="549276"/>
          </a:xfrm>
          <a:prstGeom prst="rect">
            <a:avLst/>
          </a:prstGeom>
          <a:solidFill>
            <a:schemeClr val="bg1"/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5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1" name="R-logo.001.png" descr="R-logo.001.png">
            <a:extLst>
              <a:ext uri="{FF2B5EF4-FFF2-40B4-BE49-F238E27FC236}">
                <a16:creationId xmlns:a16="http://schemas.microsoft.com/office/drawing/2014/main" id="{ADBF2258-1941-4D48-BF43-4C832C6A2F3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201120417"/>
      </p:ext>
    </p:extLst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3" name="Screen Shot 2017-07-21 at 11.06.50 AM.png" descr="Screen Shot 2017-07-21 at 11.06.50 A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95004" y="3009204"/>
            <a:ext cx="20061919" cy="11018955"/>
          </a:xfrm>
          <a:prstGeom prst="rect">
            <a:avLst/>
          </a:prstGeom>
          <a:ln w="12700">
            <a:miter lim="400000"/>
          </a:ln>
        </p:spPr>
      </p:pic>
      <p:pic>
        <p:nvPicPr>
          <p:cNvPr id="1354" name="purrr.png" descr="purrr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35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1356" name="Suppose we have the exam scores of five students…"/>
          <p:cNvSpPr txBox="1"/>
          <p:nvPr/>
        </p:nvSpPr>
        <p:spPr>
          <a:xfrm>
            <a:off x="1474230" y="269614"/>
            <a:ext cx="17008185" cy="21221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Suppose we have the exam scores of five students…</a:t>
            </a:r>
          </a:p>
        </p:txBody>
      </p:sp>
      <p:sp>
        <p:nvSpPr>
          <p:cNvPr id="1357" name="Rectangle"/>
          <p:cNvSpPr/>
          <p:nvPr/>
        </p:nvSpPr>
        <p:spPr>
          <a:xfrm>
            <a:off x="1480580" y="2344272"/>
            <a:ext cx="20863121" cy="1011964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358" name="exams"/>
          <p:cNvSpPr txBox="1"/>
          <p:nvPr/>
        </p:nvSpPr>
        <p:spPr>
          <a:xfrm>
            <a:off x="1697680" y="2358540"/>
            <a:ext cx="9706322" cy="9834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>
              <a:defRPr>
                <a:solidFill>
                  <a:schemeClr val="accent1"/>
                </a:solidFill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exams</a:t>
            </a:r>
          </a:p>
        </p:txBody>
      </p:sp>
      <p:sp>
        <p:nvSpPr>
          <p:cNvPr id="1359" name="How can we compute the mean grade for each student?"/>
          <p:cNvSpPr/>
          <p:nvPr/>
        </p:nvSpPr>
        <p:spPr>
          <a:xfrm>
            <a:off x="14100399" y="6193230"/>
            <a:ext cx="7023101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8660"/>
                </a:moveTo>
                <a:lnTo>
                  <a:pt x="0" y="2940"/>
                </a:lnTo>
                <a:cubicBezTo>
                  <a:pt x="0" y="1316"/>
                  <a:pt x="595" y="0"/>
                  <a:pt x="1329" y="0"/>
                </a:cubicBezTo>
                <a:lnTo>
                  <a:pt x="20271" y="0"/>
                </a:lnTo>
                <a:cubicBezTo>
                  <a:pt x="21005" y="0"/>
                  <a:pt x="21600" y="1316"/>
                  <a:pt x="21600" y="2940"/>
                </a:cubicBezTo>
                <a:lnTo>
                  <a:pt x="21600" y="18660"/>
                </a:lnTo>
                <a:cubicBezTo>
                  <a:pt x="21600" y="20284"/>
                  <a:pt x="21005" y="21600"/>
                  <a:pt x="20271" y="21600"/>
                </a:cubicBezTo>
                <a:lnTo>
                  <a:pt x="1329" y="21600"/>
                </a:lnTo>
                <a:cubicBezTo>
                  <a:pt x="595" y="21600"/>
                  <a:pt x="0" y="20284"/>
                  <a:pt x="0" y="18660"/>
                </a:cubicBezTo>
                <a:close/>
              </a:path>
            </a:pathLst>
          </a:custGeom>
          <a:solidFill>
            <a:srgbClr val="A0C28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How can we compute the mean grade for each student?</a:t>
            </a:r>
          </a:p>
        </p:txBody>
      </p:sp>
      <p:pic>
        <p:nvPicPr>
          <p:cNvPr id="9" name="R-logo.001.png" descr="R-logo.001.png">
            <a:extLst>
              <a:ext uri="{FF2B5EF4-FFF2-40B4-BE49-F238E27FC236}">
                <a16:creationId xmlns:a16="http://schemas.microsoft.com/office/drawing/2014/main" id="{6E629718-D556-431C-BB46-990EAC353DA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062965696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59" grpId="0" animBg="1" advAuto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8" name="Rectangle"/>
          <p:cNvSpPr/>
          <p:nvPr/>
        </p:nvSpPr>
        <p:spPr>
          <a:xfrm>
            <a:off x="1480580" y="2339992"/>
            <a:ext cx="20863121" cy="1062898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369" name="list(student1 = mean(exams$student1),…"/>
          <p:cNvSpPr txBox="1"/>
          <p:nvPr/>
        </p:nvSpPr>
        <p:spPr>
          <a:xfrm>
            <a:off x="1697680" y="2354260"/>
            <a:ext cx="20988640" cy="106147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sz="3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lapply</a:t>
            </a:r>
            <a:r>
              <a:rPr lang="en-GB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(exams, </a:t>
            </a:r>
            <a:r>
              <a:rPr lang="en-GB" sz="3600" b="1" dirty="0">
                <a:latin typeface="Courier New" panose="02070309020205020404" pitchFamily="49" charset="0"/>
                <a:cs typeface="Courier New" panose="02070309020205020404" pitchFamily="49" charset="0"/>
              </a:rPr>
              <a:t>FUN</a:t>
            </a:r>
            <a:r>
              <a:rPr lang="en-GB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 = mean)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#&gt; $student1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#&gt; [1] 71.4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#&gt; 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#&gt; $student2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#&gt; [1] 74.6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#&gt; 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#&gt; $student3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#&gt; [1] 70.2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#&gt; 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#&gt; $student4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#&gt; [1] 75.1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#&gt; 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#&gt; $student5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#&gt; [1] 79.1</a:t>
            </a:r>
          </a:p>
        </p:txBody>
      </p:sp>
      <p:pic>
        <p:nvPicPr>
          <p:cNvPr id="1370" name="purrr.png" descr="purrr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37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1372" name="How could we compute the average grade?"/>
          <p:cNvSpPr txBox="1"/>
          <p:nvPr/>
        </p:nvSpPr>
        <p:spPr>
          <a:xfrm>
            <a:off x="1474230" y="269614"/>
            <a:ext cx="17008185" cy="21221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rPr lang="en-GB" dirty="0" err="1"/>
              <a:t>lapply</a:t>
            </a:r>
            <a:r>
              <a:rPr lang="en-GB" dirty="0"/>
              <a:t> –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apply</a:t>
            </a:r>
            <a:r>
              <a:rPr lang="en-GB" dirty="0"/>
              <a:t> for lists</a:t>
            </a:r>
            <a:endParaRPr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3787290-55FC-475A-971D-A2E08E24BAE5}"/>
              </a:ext>
            </a:extLst>
          </p:cNvPr>
          <p:cNvSpPr/>
          <p:nvPr/>
        </p:nvSpPr>
        <p:spPr>
          <a:xfrm>
            <a:off x="45480" y="13005211"/>
            <a:ext cx="2428558" cy="549276"/>
          </a:xfrm>
          <a:prstGeom prst="rect">
            <a:avLst/>
          </a:prstGeom>
          <a:solidFill>
            <a:schemeClr val="bg1"/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5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0" name="R-logo.001.png" descr="R-logo.001.png">
            <a:extLst>
              <a:ext uri="{FF2B5EF4-FFF2-40B4-BE49-F238E27FC236}">
                <a16:creationId xmlns:a16="http://schemas.microsoft.com/office/drawing/2014/main" id="{286C8E49-E2A8-4649-B328-985F3ED875C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259666621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urrr.png" descr="purrr.png">
            <a:extLst>
              <a:ext uri="{FF2B5EF4-FFF2-40B4-BE49-F238E27FC236}">
                <a16:creationId xmlns:a16="http://schemas.microsoft.com/office/drawing/2014/main" id="{5D5AFF90-DD75-4A88-B973-BDB6135E3C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6200" y="4387094"/>
            <a:ext cx="6451600" cy="7477195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585F041-AEA5-4A72-8AB8-7666CF5CF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Iteration with</a:t>
            </a:r>
          </a:p>
        </p:txBody>
      </p:sp>
    </p:spTree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8" name="Rectangle"/>
          <p:cNvSpPr/>
          <p:nvPr/>
        </p:nvSpPr>
        <p:spPr>
          <a:xfrm>
            <a:off x="1480580" y="2339992"/>
            <a:ext cx="20863121" cy="286065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369" name="list(student1 = mean(exams$student1),…"/>
          <p:cNvSpPr txBox="1"/>
          <p:nvPr/>
        </p:nvSpPr>
        <p:spPr>
          <a:xfrm>
            <a:off x="1697680" y="2354260"/>
            <a:ext cx="20988640" cy="100853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sz="4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sapply</a:t>
            </a:r>
            <a:r>
              <a:rPr lang="en-GB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(exams, </a:t>
            </a:r>
            <a:r>
              <a:rPr lang="en-GB" sz="4400" b="1" dirty="0">
                <a:latin typeface="Courier New" panose="02070309020205020404" pitchFamily="49" charset="0"/>
                <a:cs typeface="Courier New" panose="02070309020205020404" pitchFamily="49" charset="0"/>
              </a:rPr>
              <a:t>FUN</a:t>
            </a:r>
            <a:r>
              <a:rPr lang="en-GB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 = mean)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#&gt; student1 student2 student3 student4 student5 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#&gt;     71.4     74.6     70.2     75.1     79.1</a:t>
            </a:r>
          </a:p>
        </p:txBody>
      </p:sp>
      <p:pic>
        <p:nvPicPr>
          <p:cNvPr id="1370" name="purrr.png" descr="purrr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37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372" name="How could we compute the average grade?"/>
          <p:cNvSpPr txBox="1"/>
          <p:nvPr/>
        </p:nvSpPr>
        <p:spPr>
          <a:xfrm>
            <a:off x="1474230" y="269614"/>
            <a:ext cx="17008185" cy="21221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rPr lang="en-GB" dirty="0" err="1"/>
              <a:t>sapply</a:t>
            </a:r>
            <a:r>
              <a:rPr lang="en-GB" dirty="0"/>
              <a:t> – simplifying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lapply</a:t>
            </a:r>
            <a:r>
              <a:rPr lang="en-GB" dirty="0"/>
              <a:t> output</a:t>
            </a:r>
            <a:endParaRPr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3787290-55FC-475A-971D-A2E08E24BAE5}"/>
              </a:ext>
            </a:extLst>
          </p:cNvPr>
          <p:cNvSpPr/>
          <p:nvPr/>
        </p:nvSpPr>
        <p:spPr>
          <a:xfrm>
            <a:off x="45480" y="13005211"/>
            <a:ext cx="2428558" cy="549276"/>
          </a:xfrm>
          <a:prstGeom prst="rect">
            <a:avLst/>
          </a:prstGeom>
          <a:solidFill>
            <a:schemeClr val="bg1"/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5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0" name="R-logo.001.png" descr="R-logo.001.png">
            <a:extLst>
              <a:ext uri="{FF2B5EF4-FFF2-40B4-BE49-F238E27FC236}">
                <a16:creationId xmlns:a16="http://schemas.microsoft.com/office/drawing/2014/main" id="{2C8774C2-60DD-41A6-B15E-80C1CAA2882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737F716B-61B3-4D38-B2C9-984D11456628}"/>
              </a:ext>
            </a:extLst>
          </p:cNvPr>
          <p:cNvSpPr/>
          <p:nvPr/>
        </p:nvSpPr>
        <p:spPr>
          <a:xfrm>
            <a:off x="9101328" y="6348626"/>
            <a:ext cx="6181344" cy="1113070"/>
          </a:xfrm>
          <a:prstGeom prst="wedgeRoundRectCallout">
            <a:avLst>
              <a:gd name="adj1" fmla="val -33555"/>
              <a:gd name="adj2" fmla="val -185597"/>
              <a:gd name="adj3" fmla="val 16667"/>
            </a:avLst>
          </a:prstGeom>
          <a:solidFill>
            <a:schemeClr val="accent1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a vector</a:t>
            </a:r>
          </a:p>
        </p:txBody>
      </p:sp>
    </p:spTree>
    <p:extLst>
      <p:ext uri="{BB962C8B-B14F-4D97-AF65-F5344CB8AC3E}">
        <p14:creationId xmlns:p14="http://schemas.microsoft.com/office/powerpoint/2010/main" val="3101607193"/>
      </p:ext>
    </p:extLst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8" name="Rectangle"/>
          <p:cNvSpPr/>
          <p:nvPr/>
        </p:nvSpPr>
        <p:spPr>
          <a:xfrm>
            <a:off x="1474230" y="2264614"/>
            <a:ext cx="22021856" cy="5911019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369" name="list(student1 = mean(exams$student1),…"/>
          <p:cNvSpPr txBox="1"/>
          <p:nvPr/>
        </p:nvSpPr>
        <p:spPr>
          <a:xfrm>
            <a:off x="1599560" y="2227141"/>
            <a:ext cx="22021856" cy="100853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exams &lt;- </a:t>
            </a:r>
            <a:r>
              <a:rPr lang="en-GB" sz="4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data.frame</a:t>
            </a:r>
            <a:r>
              <a:rPr lang="en-GB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(exams) %&gt;%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sz="4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pivot_longer</a:t>
            </a:r>
            <a:r>
              <a:rPr lang="en-GB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(cols=1:5, </a:t>
            </a:r>
            <a:r>
              <a:rPr lang="en-GB" sz="4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names_to</a:t>
            </a:r>
            <a:r>
              <a:rPr lang="en-GB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="student", </a:t>
            </a:r>
            <a:r>
              <a:rPr lang="en-GB" sz="4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values_to</a:t>
            </a:r>
            <a:r>
              <a:rPr lang="en-GB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="result")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lang="en-GB" sz="4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sz="4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tapply</a:t>
            </a:r>
            <a:r>
              <a:rPr lang="en-GB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4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exams$result</a:t>
            </a:r>
            <a:r>
              <a:rPr lang="en-GB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4400" b="1" dirty="0">
                <a:latin typeface="Courier New" panose="02070309020205020404" pitchFamily="49" charset="0"/>
                <a:cs typeface="Courier New" panose="02070309020205020404" pitchFamily="49" charset="0"/>
              </a:rPr>
              <a:t>INDEX</a:t>
            </a:r>
            <a:r>
              <a:rPr lang="en-GB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 = list(</a:t>
            </a:r>
            <a:r>
              <a:rPr lang="en-GB" sz="4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exams$student</a:t>
            </a:r>
            <a:r>
              <a:rPr lang="en-GB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), </a:t>
            </a:r>
            <a:r>
              <a:rPr lang="en-GB" sz="4400" b="1" dirty="0">
                <a:latin typeface="Courier New" panose="02070309020205020404" pitchFamily="49" charset="0"/>
                <a:cs typeface="Courier New" panose="02070309020205020404" pitchFamily="49" charset="0"/>
              </a:rPr>
              <a:t>FUN</a:t>
            </a:r>
            <a:r>
              <a:rPr lang="en-GB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 = mean)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#&gt; student1 student2 student3 student4 student5 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#&gt;     71.4     74.6     70.2     75.1     79.1</a:t>
            </a:r>
          </a:p>
        </p:txBody>
      </p:sp>
      <p:pic>
        <p:nvPicPr>
          <p:cNvPr id="1370" name="purrr.png" descr="purrr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37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1372" name="How could we compute the average grade?"/>
          <p:cNvSpPr txBox="1"/>
          <p:nvPr/>
        </p:nvSpPr>
        <p:spPr>
          <a:xfrm>
            <a:off x="1474230" y="269614"/>
            <a:ext cx="17008185" cy="21221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rPr lang="en-GB" dirty="0" err="1"/>
              <a:t>tapply</a:t>
            </a:r>
            <a:r>
              <a:rPr lang="en-GB" dirty="0"/>
              <a:t> –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lapply</a:t>
            </a:r>
            <a:r>
              <a:rPr lang="en-GB" dirty="0"/>
              <a:t> with an indexing variable</a:t>
            </a:r>
            <a:endParaRPr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3787290-55FC-475A-971D-A2E08E24BAE5}"/>
              </a:ext>
            </a:extLst>
          </p:cNvPr>
          <p:cNvSpPr/>
          <p:nvPr/>
        </p:nvSpPr>
        <p:spPr>
          <a:xfrm>
            <a:off x="45480" y="13005211"/>
            <a:ext cx="2428558" cy="549276"/>
          </a:xfrm>
          <a:prstGeom prst="rect">
            <a:avLst/>
          </a:prstGeom>
          <a:solidFill>
            <a:schemeClr val="bg1"/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5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0" name="R-logo.001.png" descr="R-logo.001.png">
            <a:extLst>
              <a:ext uri="{FF2B5EF4-FFF2-40B4-BE49-F238E27FC236}">
                <a16:creationId xmlns:a16="http://schemas.microsoft.com/office/drawing/2014/main" id="{80A417F1-C8D8-4E56-880F-2910302BA52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7A8D0961-0B12-48D1-9207-61EB410074EA}"/>
              </a:ext>
            </a:extLst>
          </p:cNvPr>
          <p:cNvSpPr/>
          <p:nvPr/>
        </p:nvSpPr>
        <p:spPr>
          <a:xfrm>
            <a:off x="11887200" y="9611593"/>
            <a:ext cx="5285232" cy="1113070"/>
          </a:xfrm>
          <a:prstGeom prst="wedgeRoundRectCallout">
            <a:avLst>
              <a:gd name="adj1" fmla="val -34674"/>
              <a:gd name="adj2" fmla="val -432050"/>
              <a:gd name="adj3" fmla="val 16667"/>
            </a:avLst>
          </a:prstGeom>
          <a:solidFill>
            <a:schemeClr val="accent1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has to be a list</a:t>
            </a:r>
          </a:p>
        </p:txBody>
      </p:sp>
    </p:spTree>
    <p:extLst>
      <p:ext uri="{BB962C8B-B14F-4D97-AF65-F5344CB8AC3E}">
        <p14:creationId xmlns:p14="http://schemas.microsoft.com/office/powerpoint/2010/main" val="212852320"/>
      </p:ext>
    </p:extLst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DECA1E-EB03-4F7C-B017-90DD68F5823D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5526664" y="726831"/>
            <a:ext cx="14716126" cy="11814916"/>
          </a:xfrm>
        </p:spPr>
        <p:txBody>
          <a:bodyPr>
            <a:normAutofit/>
          </a:bodyPr>
          <a:lstStyle/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apply</a:t>
            </a:r>
          </a:p>
          <a:p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lapply</a:t>
            </a: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sapply</a:t>
            </a: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tapply</a:t>
            </a: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mapply</a:t>
            </a: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vapply</a:t>
            </a: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by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aggregate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sweep</a:t>
            </a:r>
          </a:p>
          <a:p>
            <a:r>
              <a:rPr lang="en-GB" dirty="0"/>
              <a:t>…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A41067-89CA-43A6-A036-2F1FEC55DE3E}"/>
              </a:ext>
            </a:extLst>
          </p:cNvPr>
          <p:cNvSpPr txBox="1"/>
          <p:nvPr/>
        </p:nvSpPr>
        <p:spPr>
          <a:xfrm>
            <a:off x="11692363" y="5223326"/>
            <a:ext cx="10328147" cy="282192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What is the input object type?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dirty="0"/>
              <a:t>What is the output object type?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What </a:t>
            </a:r>
            <a:r>
              <a:rPr lang="en-GB" dirty="0"/>
              <a:t>do they take as arguments?</a:t>
            </a:r>
            <a:endParaRPr kumimoji="0" lang="en-GB" sz="5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7" name="R-logo.001.png" descr="R-logo.001.png">
            <a:extLst>
              <a:ext uri="{FF2B5EF4-FFF2-40B4-BE49-F238E27FC236}">
                <a16:creationId xmlns:a16="http://schemas.microsoft.com/office/drawing/2014/main" id="{24186045-9E34-413C-96DA-5E15C026AB1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663016222"/>
      </p:ext>
    </p:extLst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8" name="purrr"/>
          <p:cNvSpPr txBox="1"/>
          <p:nvPr/>
        </p:nvSpPr>
        <p:spPr>
          <a:xfrm>
            <a:off x="2628899" y="5035550"/>
            <a:ext cx="18716626" cy="330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0000">
                <a:solidFill>
                  <a:srgbClr val="F0F0F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purrr</a:t>
            </a:r>
          </a:p>
        </p:txBody>
      </p:sp>
    </p:spTree>
    <p:extLst>
      <p:ext uri="{BB962C8B-B14F-4D97-AF65-F5344CB8AC3E}">
        <p14:creationId xmlns:p14="http://schemas.microsoft.com/office/powerpoint/2010/main" val="1038050001"/>
      </p:ext>
    </p:extLst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59B08FB-DE3D-42D2-AEFF-D9650C6630DD}"/>
              </a:ext>
            </a:extLst>
          </p:cNvPr>
          <p:cNvSpPr/>
          <p:nvPr/>
        </p:nvSpPr>
        <p:spPr>
          <a:xfrm>
            <a:off x="8955024" y="5285232"/>
            <a:ext cx="4242816" cy="1113070"/>
          </a:xfrm>
          <a:prstGeom prst="roundRect">
            <a:avLst/>
          </a:prstGeom>
          <a:solidFill>
            <a:schemeClr val="bg1"/>
          </a:solidFill>
          <a:ln w="25400" cap="flat">
            <a:solidFill>
              <a:schemeClr val="tx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6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Iteration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40A30F0-AEB6-436B-A7F5-C509D2835E58}"/>
              </a:ext>
            </a:extLst>
          </p:cNvPr>
          <p:cNvSpPr/>
          <p:nvPr/>
        </p:nvSpPr>
        <p:spPr>
          <a:xfrm>
            <a:off x="8955024" y="8229600"/>
            <a:ext cx="4242816" cy="1113070"/>
          </a:xfrm>
          <a:prstGeom prst="roundRect">
            <a:avLst/>
          </a:prstGeom>
          <a:solidFill>
            <a:schemeClr val="bg1"/>
          </a:solidFill>
          <a:ln w="25400" cap="flat">
            <a:solidFill>
              <a:schemeClr val="tx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600" b="0" i="0" u="none" strike="noStrike" cap="none" spc="0" normalizeH="0" baseline="0" dirty="0" err="1">
                <a:ln>
                  <a:noFill/>
                </a:ln>
                <a:solidFill>
                  <a:srgbClr val="FF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purrr</a:t>
            </a:r>
            <a:r>
              <a:rPr kumimoji="0" lang="en-GB" sz="56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::map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34750B0-2FFB-4987-AD07-42453AE5ED86}"/>
              </a:ext>
            </a:extLst>
          </p:cNvPr>
          <p:cNvSpPr/>
          <p:nvPr/>
        </p:nvSpPr>
        <p:spPr>
          <a:xfrm>
            <a:off x="17038320" y="8229600"/>
            <a:ext cx="4242816" cy="1113070"/>
          </a:xfrm>
          <a:prstGeom prst="roundRect">
            <a:avLst/>
          </a:prstGeom>
          <a:solidFill>
            <a:schemeClr val="bg1"/>
          </a:solidFill>
          <a:ln w="25400" cap="flat">
            <a:solidFill>
              <a:schemeClr val="tx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6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lists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9C7EFC1-87BD-4659-9DD2-85150E0A13E1}"/>
              </a:ext>
            </a:extLst>
          </p:cNvPr>
          <p:cNvSpPr/>
          <p:nvPr/>
        </p:nvSpPr>
        <p:spPr>
          <a:xfrm>
            <a:off x="17038320" y="5285232"/>
            <a:ext cx="4242816" cy="1113070"/>
          </a:xfrm>
          <a:prstGeom prst="roundRect">
            <a:avLst/>
          </a:prstGeom>
          <a:solidFill>
            <a:schemeClr val="bg1"/>
          </a:solidFill>
          <a:ln w="25400" cap="flat">
            <a:solidFill>
              <a:schemeClr val="tx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6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R objects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A4593C8-6CE4-42EB-8BAB-908AE2C10406}"/>
              </a:ext>
            </a:extLst>
          </p:cNvPr>
          <p:cNvCxnSpPr>
            <a:cxnSpLocks/>
            <a:stCxn id="2" idx="2"/>
            <a:endCxn id="3" idx="0"/>
          </p:cNvCxnSpPr>
          <p:nvPr/>
        </p:nvCxnSpPr>
        <p:spPr>
          <a:xfrm>
            <a:off x="11076432" y="6398302"/>
            <a:ext cx="0" cy="1831298"/>
          </a:xfrm>
          <a:prstGeom prst="straightConnector1">
            <a:avLst/>
          </a:prstGeom>
          <a:noFill/>
          <a:ln w="508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EBA69B6-22F4-4978-A2A3-98BF7E905AE4}"/>
              </a:ext>
            </a:extLst>
          </p:cNvPr>
          <p:cNvSpPr txBox="1"/>
          <p:nvPr/>
        </p:nvSpPr>
        <p:spPr>
          <a:xfrm>
            <a:off x="11235649" y="6795540"/>
            <a:ext cx="1485983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uses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B6DF857-28C7-4354-B01E-ACFD9754FAD1}"/>
              </a:ext>
            </a:extLst>
          </p:cNvPr>
          <p:cNvCxnSpPr>
            <a:stCxn id="3" idx="3"/>
            <a:endCxn id="4" idx="1"/>
          </p:cNvCxnSpPr>
          <p:nvPr/>
        </p:nvCxnSpPr>
        <p:spPr>
          <a:xfrm>
            <a:off x="13197840" y="8786135"/>
            <a:ext cx="3840480" cy="0"/>
          </a:xfrm>
          <a:prstGeom prst="straightConnector1">
            <a:avLst/>
          </a:prstGeom>
          <a:noFill/>
          <a:ln w="508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B98BDFD3-AE36-481B-97D1-0FAE5BE5ABFD}"/>
              </a:ext>
            </a:extLst>
          </p:cNvPr>
          <p:cNvSpPr txBox="1"/>
          <p:nvPr/>
        </p:nvSpPr>
        <p:spPr>
          <a:xfrm>
            <a:off x="13384432" y="7711189"/>
            <a:ext cx="3467295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works with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43E8239-0B88-408E-9F55-4EF9CCDC8733}"/>
              </a:ext>
            </a:extLst>
          </p:cNvPr>
          <p:cNvCxnSpPr>
            <a:endCxn id="5" idx="2"/>
          </p:cNvCxnSpPr>
          <p:nvPr/>
        </p:nvCxnSpPr>
        <p:spPr>
          <a:xfrm flipV="1">
            <a:off x="19159728" y="6398302"/>
            <a:ext cx="0" cy="1812236"/>
          </a:xfrm>
          <a:prstGeom prst="straightConnector1">
            <a:avLst/>
          </a:prstGeom>
          <a:noFill/>
          <a:ln w="508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A8D5AB0-F4DF-447E-BD0B-587490AA4914}"/>
              </a:ext>
            </a:extLst>
          </p:cNvPr>
          <p:cNvSpPr txBox="1"/>
          <p:nvPr/>
        </p:nvSpPr>
        <p:spPr>
          <a:xfrm>
            <a:off x="19324538" y="6795540"/>
            <a:ext cx="2279470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type of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91B4C11-7AE5-400A-A02A-828FE0FF829D}"/>
              </a:ext>
            </a:extLst>
          </p:cNvPr>
          <p:cNvCxnSpPr>
            <a:cxnSpLocks/>
            <a:stCxn id="3" idx="2"/>
            <a:endCxn id="22" idx="0"/>
          </p:cNvCxnSpPr>
          <p:nvPr/>
        </p:nvCxnSpPr>
        <p:spPr>
          <a:xfrm>
            <a:off x="11076432" y="9342670"/>
            <a:ext cx="0" cy="1831297"/>
          </a:xfrm>
          <a:prstGeom prst="straightConnector1">
            <a:avLst/>
          </a:prstGeom>
          <a:noFill/>
          <a:ln w="508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259DDEF-60D9-4FBB-9560-FD304B46CE42}"/>
              </a:ext>
            </a:extLst>
          </p:cNvPr>
          <p:cNvSpPr txBox="1"/>
          <p:nvPr/>
        </p:nvSpPr>
        <p:spPr>
          <a:xfrm>
            <a:off x="11235648" y="9739908"/>
            <a:ext cx="1485983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uses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84F21C4F-0E6C-47F8-8AA4-CA2CAA978EF1}"/>
              </a:ext>
            </a:extLst>
          </p:cNvPr>
          <p:cNvSpPr/>
          <p:nvPr/>
        </p:nvSpPr>
        <p:spPr>
          <a:xfrm>
            <a:off x="8955024" y="11173967"/>
            <a:ext cx="4242816" cy="1113070"/>
          </a:xfrm>
          <a:prstGeom prst="roundRect">
            <a:avLst/>
          </a:prstGeom>
          <a:solidFill>
            <a:schemeClr val="bg1"/>
          </a:solidFill>
          <a:ln w="25400" cap="flat">
            <a:solidFill>
              <a:schemeClr val="tx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6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functions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6799F4E8-188E-45EF-B71D-F3E46F27E708}"/>
              </a:ext>
            </a:extLst>
          </p:cNvPr>
          <p:cNvSpPr/>
          <p:nvPr/>
        </p:nvSpPr>
        <p:spPr>
          <a:xfrm>
            <a:off x="8955024" y="2340864"/>
            <a:ext cx="4242816" cy="1113070"/>
          </a:xfrm>
          <a:prstGeom prst="roundRect">
            <a:avLst/>
          </a:prstGeom>
          <a:solidFill>
            <a:schemeClr val="bg1"/>
          </a:solidFill>
          <a:ln w="25400" cap="flat">
            <a:solidFill>
              <a:schemeClr val="tx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6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loops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BDE03BA-32BD-402D-9ABB-AC28ED4F40C2}"/>
              </a:ext>
            </a:extLst>
          </p:cNvPr>
          <p:cNvSpPr txBox="1"/>
          <p:nvPr/>
        </p:nvSpPr>
        <p:spPr>
          <a:xfrm>
            <a:off x="6804245" y="3851173"/>
            <a:ext cx="3927356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alternatively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74E9F19D-20B9-4D01-9649-0CD1E50586AE}"/>
              </a:ext>
            </a:extLst>
          </p:cNvPr>
          <p:cNvSpPr/>
          <p:nvPr/>
        </p:nvSpPr>
        <p:spPr>
          <a:xfrm>
            <a:off x="3402678" y="8229600"/>
            <a:ext cx="4242816" cy="1113070"/>
          </a:xfrm>
          <a:prstGeom prst="roundRect">
            <a:avLst/>
          </a:prstGeom>
          <a:solidFill>
            <a:schemeClr val="bg1"/>
          </a:solidFill>
          <a:ln w="25400" cap="flat">
            <a:solidFill>
              <a:schemeClr val="tx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6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apply</a:t>
            </a:r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4AE444B1-5065-469A-8197-8C3270081C5A}"/>
              </a:ext>
            </a:extLst>
          </p:cNvPr>
          <p:cNvCxnSpPr>
            <a:cxnSpLocks/>
            <a:stCxn id="2" idx="2"/>
            <a:endCxn id="42" idx="0"/>
          </p:cNvCxnSpPr>
          <p:nvPr/>
        </p:nvCxnSpPr>
        <p:spPr>
          <a:xfrm rot="5400000">
            <a:off x="7384610" y="4537778"/>
            <a:ext cx="1831298" cy="5552346"/>
          </a:xfrm>
          <a:prstGeom prst="bentConnector3">
            <a:avLst>
              <a:gd name="adj1" fmla="val 50000"/>
            </a:avLst>
          </a:prstGeom>
          <a:noFill/>
          <a:ln w="50800" cap="flat">
            <a:solidFill>
              <a:schemeClr val="bg1">
                <a:lumMod val="65000"/>
              </a:schemeClr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B96B81A4-C827-4F1C-A865-93923666C8C2}"/>
              </a:ext>
            </a:extLst>
          </p:cNvPr>
          <p:cNvSpPr txBox="1"/>
          <p:nvPr/>
        </p:nvSpPr>
        <p:spPr>
          <a:xfrm>
            <a:off x="5359277" y="6356541"/>
            <a:ext cx="3927356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alternatively</a:t>
            </a:r>
          </a:p>
        </p:txBody>
      </p: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4E9798B1-DC1F-472C-BA65-DC8063AC7B8B}"/>
              </a:ext>
            </a:extLst>
          </p:cNvPr>
          <p:cNvCxnSpPr>
            <a:cxnSpLocks/>
            <a:stCxn id="42" idx="2"/>
            <a:endCxn id="22" idx="1"/>
          </p:cNvCxnSpPr>
          <p:nvPr/>
        </p:nvCxnSpPr>
        <p:spPr>
          <a:xfrm rot="16200000" flipH="1">
            <a:off x="6045639" y="8821117"/>
            <a:ext cx="2387832" cy="3430938"/>
          </a:xfrm>
          <a:prstGeom prst="bentConnector2">
            <a:avLst/>
          </a:prstGeom>
          <a:noFill/>
          <a:ln w="50800" cap="flat">
            <a:solidFill>
              <a:schemeClr val="bg1">
                <a:lumMod val="65000"/>
              </a:schemeClr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EDB9536D-A753-4FBE-9F35-F8E10735EC84}"/>
              </a:ext>
            </a:extLst>
          </p:cNvPr>
          <p:cNvSpPr txBox="1"/>
          <p:nvPr/>
        </p:nvSpPr>
        <p:spPr>
          <a:xfrm>
            <a:off x="3720391" y="9739907"/>
            <a:ext cx="1485983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uses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C724F081-57BD-456E-BDFF-F1206267C28D}"/>
              </a:ext>
            </a:extLst>
          </p:cNvPr>
          <p:cNvCxnSpPr>
            <a:stCxn id="2" idx="0"/>
            <a:endCxn id="31" idx="2"/>
          </p:cNvCxnSpPr>
          <p:nvPr/>
        </p:nvCxnSpPr>
        <p:spPr>
          <a:xfrm flipV="1">
            <a:off x="11076432" y="3453934"/>
            <a:ext cx="0" cy="1831298"/>
          </a:xfrm>
          <a:prstGeom prst="straightConnector1">
            <a:avLst/>
          </a:prstGeom>
          <a:noFill/>
          <a:ln w="50800" cap="flat">
            <a:solidFill>
              <a:schemeClr val="bg1">
                <a:lumMod val="75000"/>
              </a:schemeClr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64FCA88A-F9CA-4E26-AFB1-86DB27414DE0}"/>
              </a:ext>
            </a:extLst>
          </p:cNvPr>
          <p:cNvCxnSpPr>
            <a:stCxn id="31" idx="3"/>
            <a:endCxn id="5" idx="0"/>
          </p:cNvCxnSpPr>
          <p:nvPr/>
        </p:nvCxnSpPr>
        <p:spPr>
          <a:xfrm>
            <a:off x="13197840" y="2897399"/>
            <a:ext cx="5961888" cy="2387833"/>
          </a:xfrm>
          <a:prstGeom prst="bentConnector2">
            <a:avLst/>
          </a:prstGeom>
          <a:noFill/>
          <a:ln w="50800" cap="flat">
            <a:solidFill>
              <a:schemeClr val="bg1">
                <a:lumMod val="75000"/>
              </a:schemeClr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7AA76F92-FE59-476A-AC48-C912F3FF7BC3}"/>
              </a:ext>
            </a:extLst>
          </p:cNvPr>
          <p:cNvSpPr txBox="1"/>
          <p:nvPr/>
        </p:nvSpPr>
        <p:spPr>
          <a:xfrm>
            <a:off x="14262256" y="3054494"/>
            <a:ext cx="3467295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works with</a:t>
            </a:r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9150AECA-B1D0-4D4B-A172-8ABB127AC0CA}"/>
              </a:ext>
            </a:extLst>
          </p:cNvPr>
          <p:cNvSpPr/>
          <p:nvPr/>
        </p:nvSpPr>
        <p:spPr>
          <a:xfrm rot="2272398">
            <a:off x="4125113" y="5460382"/>
            <a:ext cx="5528598" cy="1998466"/>
          </a:xfrm>
          <a:prstGeom prst="rightArrow">
            <a:avLst/>
          </a:prstGeom>
          <a:solidFill>
            <a:schemeClr val="accent3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6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YOU ARE HERE</a:t>
            </a:r>
          </a:p>
        </p:txBody>
      </p:sp>
    </p:spTree>
    <p:extLst>
      <p:ext uri="{BB962C8B-B14F-4D97-AF65-F5344CB8AC3E}">
        <p14:creationId xmlns:p14="http://schemas.microsoft.com/office/powerpoint/2010/main" val="1688535409"/>
      </p:ext>
    </p:extLst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8" name="Rectangle"/>
          <p:cNvSpPr/>
          <p:nvPr/>
        </p:nvSpPr>
        <p:spPr>
          <a:xfrm>
            <a:off x="1480580" y="2339992"/>
            <a:ext cx="20863121" cy="5019800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369" name="list(student1 = mean(exams$student1),…"/>
          <p:cNvSpPr txBox="1"/>
          <p:nvPr/>
        </p:nvSpPr>
        <p:spPr>
          <a:xfrm>
            <a:off x="1697680" y="2354260"/>
            <a:ext cx="20988640" cy="49912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list(student1 = mean(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$student1),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 student2 = mean(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$student2),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 student3 = mean(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$student3),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 student4 = mean(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$student4),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 student5 = mean(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$student5))</a:t>
            </a:r>
          </a:p>
        </p:txBody>
      </p:sp>
      <p:pic>
        <p:nvPicPr>
          <p:cNvPr id="1370" name="purrr.png" descr="purrr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37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372" name="How could we compute the average grade?"/>
          <p:cNvSpPr txBox="1"/>
          <p:nvPr/>
        </p:nvSpPr>
        <p:spPr>
          <a:xfrm>
            <a:off x="1474230" y="269614"/>
            <a:ext cx="17008185" cy="21221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How could we compute the average grade?</a:t>
            </a:r>
          </a:p>
        </p:txBody>
      </p:sp>
      <p:pic>
        <p:nvPicPr>
          <p:cNvPr id="1373" name="Screen Shot 2017-07-21 at 2.05.46 PM.png" descr="Screen Shot 2017-07-21 at 2.05.46 PM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456193" y="7487427"/>
            <a:ext cx="21146935" cy="461095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74" name="Screen Shot 2017-07-21 at 2.05.46 PM.png" descr="Screen Shot 2017-07-21 at 2.05.46 PM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310525" y="7595377"/>
            <a:ext cx="3630162" cy="4496572"/>
          </a:xfrm>
          <a:prstGeom prst="rect">
            <a:avLst/>
          </a:prstGeom>
          <a:ln w="12700">
            <a:miter lim="400000"/>
          </a:ln>
        </p:spPr>
      </p:pic>
      <p:pic>
        <p:nvPicPr>
          <p:cNvPr id="1375" name="Screen Shot 2017-07-21 at 2.05.46 PM.png" descr="Screen Shot 2017-07-21 at 2.05.46 PM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5193925" y="7671577"/>
            <a:ext cx="3630162" cy="2975008"/>
          </a:xfrm>
          <a:prstGeom prst="rect">
            <a:avLst/>
          </a:prstGeom>
          <a:ln w="12700">
            <a:miter lim="400000"/>
          </a:ln>
        </p:spPr>
      </p:pic>
      <p:sp>
        <p:nvSpPr>
          <p:cNvPr id="1376" name="Is there a better way?"/>
          <p:cNvSpPr/>
          <p:nvPr/>
        </p:nvSpPr>
        <p:spPr>
          <a:xfrm rot="18900000">
            <a:off x="15754301" y="10253470"/>
            <a:ext cx="11253080" cy="1270001"/>
          </a:xfrm>
          <a:prstGeom prst="rect">
            <a:avLst/>
          </a:prstGeom>
          <a:solidFill>
            <a:srgbClr val="78AAD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/>
          <a:lstStyle>
            <a:lvl1pPr>
              <a:defRPr sz="56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Is there a better way?</a:t>
            </a:r>
          </a:p>
        </p:txBody>
      </p:sp>
    </p:spTree>
    <p:extLst>
      <p:ext uri="{BB962C8B-B14F-4D97-AF65-F5344CB8AC3E}">
        <p14:creationId xmlns:p14="http://schemas.microsoft.com/office/powerpoint/2010/main" val="309718216"/>
      </p:ext>
    </p:extLst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0" name="purrr.png" descr="purr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5142" y="4473540"/>
            <a:ext cx="4114801" cy="476892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81" name="purrr.png" descr="purrr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38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1383" name="purrr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purrr</a:t>
            </a:r>
          </a:p>
        </p:txBody>
      </p:sp>
      <p:sp>
        <p:nvSpPr>
          <p:cNvPr id="1384" name="Functions for working with lists."/>
          <p:cNvSpPr txBox="1"/>
          <p:nvPr/>
        </p:nvSpPr>
        <p:spPr>
          <a:xfrm>
            <a:off x="7830596" y="4312502"/>
            <a:ext cx="13072663" cy="2157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spcBef>
                <a:spcPts val="2400"/>
              </a:spcBef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Functions for working with lists.</a:t>
            </a:r>
          </a:p>
        </p:txBody>
      </p:sp>
      <p:sp>
        <p:nvSpPr>
          <p:cNvPr id="1385" name="Rectangle"/>
          <p:cNvSpPr/>
          <p:nvPr/>
        </p:nvSpPr>
        <p:spPr>
          <a:xfrm>
            <a:off x="7836946" y="6092404"/>
            <a:ext cx="12952956" cy="2555444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386" name="# install.packages(&quot;tidyverse&quot;)…"/>
          <p:cNvSpPr txBox="1"/>
          <p:nvPr/>
        </p:nvSpPr>
        <p:spPr>
          <a:xfrm>
            <a:off x="8201666" y="6424282"/>
            <a:ext cx="13276432" cy="20342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solidFill>
                  <a:srgbClr val="A6AAA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install.packages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tidyverse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library(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tidyverse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</p:spTree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8" name="Your Turn 3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 3</a:t>
            </a:r>
          </a:p>
        </p:txBody>
      </p:sp>
      <p:sp>
        <p:nvSpPr>
          <p:cNvPr id="1389" name="Run the code in the chunk. What does it do?…"/>
          <p:cNvSpPr txBox="1">
            <a:spLocks noGrp="1"/>
          </p:cNvSpPr>
          <p:nvPr>
            <p:ph type="body" sz="half" idx="4294967295"/>
          </p:nvPr>
        </p:nvSpPr>
        <p:spPr>
          <a:xfrm>
            <a:off x="4677973" y="2206380"/>
            <a:ext cx="15028054" cy="8211040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4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Run the code in the chunk. What does it do?</a:t>
            </a:r>
          </a:p>
          <a:p>
            <a:pPr marL="0" indent="0" defTabSz="584200">
              <a:spcBef>
                <a:spcPts val="5500"/>
              </a:spcBef>
              <a:buSzTx/>
              <a:buNone/>
              <a:defRPr sz="6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map(exams, mean)</a:t>
            </a:r>
          </a:p>
        </p:txBody>
      </p:sp>
      <p:pic>
        <p:nvPicPr>
          <p:cNvPr id="1390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000000" fill="hold"/>
                                        <p:tgtEl>
                                          <p:spTgt spid="139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390"/>
                </p:tgtEl>
              </p:cMediaNode>
            </p:video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2" name="Screen Shot 2017-07-21 at 2.05.46 PM.png" descr="Screen Shot 2017-07-21 at 2.05.46 P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421392" y="1584285"/>
            <a:ext cx="6782810" cy="1229174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93" name="purrr.png" descr="purrr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39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1395" name="Rectangle"/>
          <p:cNvSpPr/>
          <p:nvPr/>
        </p:nvSpPr>
        <p:spPr>
          <a:xfrm>
            <a:off x="2739554" y="902150"/>
            <a:ext cx="18904892" cy="113883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396" name="exams %&gt;% map(mean)"/>
          <p:cNvSpPr txBox="1"/>
          <p:nvPr/>
        </p:nvSpPr>
        <p:spPr>
          <a:xfrm>
            <a:off x="2893153" y="1005318"/>
            <a:ext cx="12381463" cy="10452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exams %&gt;% 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map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(mean)</a:t>
            </a:r>
          </a:p>
        </p:txBody>
      </p:sp>
    </p:spTree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" name="Rectangle"/>
          <p:cNvSpPr/>
          <p:nvPr/>
        </p:nvSpPr>
        <p:spPr>
          <a:xfrm>
            <a:off x="4749722" y="5591857"/>
            <a:ext cx="15261618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406" name="Other arguments to pass to the function"/>
          <p:cNvSpPr/>
          <p:nvPr/>
        </p:nvSpPr>
        <p:spPr>
          <a:xfrm>
            <a:off x="15384890" y="8283693"/>
            <a:ext cx="4624033" cy="3157136"/>
          </a:xfrm>
          <a:prstGeom prst="wedgeRoundRectCallout">
            <a:avLst>
              <a:gd name="adj1" fmla="val -176024"/>
              <a:gd name="adj2" fmla="val -101203"/>
              <a:gd name="adj3" fmla="val 16667"/>
            </a:avLst>
          </a:prstGeom>
          <a:solidFill>
            <a:srgbClr val="C0C0C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dirty="0"/>
              <a:t>Other arguments to pass to the function</a:t>
            </a:r>
          </a:p>
        </p:txBody>
      </p:sp>
      <p:pic>
        <p:nvPicPr>
          <p:cNvPr id="1398" name="purrr.png" descr="purrr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39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400" name="map()"/>
          <p:cNvSpPr txBox="1"/>
          <p:nvPr/>
        </p:nvSpPr>
        <p:spPr>
          <a:xfrm>
            <a:off x="4007752" y="1006887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map()</a:t>
            </a:r>
          </a:p>
        </p:txBody>
      </p:sp>
      <p:sp>
        <p:nvSpPr>
          <p:cNvPr id="1401" name="Applies a function to every element of a list.…"/>
          <p:cNvSpPr txBox="1"/>
          <p:nvPr/>
        </p:nvSpPr>
        <p:spPr>
          <a:xfrm>
            <a:off x="4743372" y="3517199"/>
            <a:ext cx="15094053" cy="21221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Applies a function to every element of a list. </a:t>
            </a:r>
          </a:p>
          <a:p>
            <a: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Returns the results as a list.</a:t>
            </a:r>
          </a:p>
        </p:txBody>
      </p:sp>
      <p:sp>
        <p:nvSpPr>
          <p:cNvPr id="1403" name="map(.x, .f, …)"/>
          <p:cNvSpPr txBox="1"/>
          <p:nvPr/>
        </p:nvSpPr>
        <p:spPr>
          <a:xfrm>
            <a:off x="4893278" y="5961834"/>
            <a:ext cx="14605274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map(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.x, .f, …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1404" name="A function to apply to each element of the list…"/>
          <p:cNvSpPr/>
          <p:nvPr/>
        </p:nvSpPr>
        <p:spPr>
          <a:xfrm>
            <a:off x="8938973" y="8283693"/>
            <a:ext cx="6224623" cy="3157136"/>
          </a:xfrm>
          <a:prstGeom prst="wedgeRoundRectCallout">
            <a:avLst>
              <a:gd name="adj1" fmla="val -57733"/>
              <a:gd name="adj2" fmla="val -102463"/>
              <a:gd name="adj3" fmla="val 16667"/>
            </a:avLst>
          </a:prstGeom>
          <a:solidFill>
            <a:srgbClr val="A0C28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/>
          <a:p>
            <a: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A function to apply to each element of the list</a:t>
            </a:r>
          </a:p>
          <a:p>
            <a:pPr>
              <a:lnSpc>
                <a:spcPct val="90000"/>
              </a:lnSpc>
              <a:defRPr sz="47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(element become first argument)</a:t>
            </a:r>
          </a:p>
        </p:txBody>
      </p:sp>
      <p:sp>
        <p:nvSpPr>
          <p:cNvPr id="1405" name="A list"/>
          <p:cNvSpPr/>
          <p:nvPr/>
        </p:nvSpPr>
        <p:spPr>
          <a:xfrm>
            <a:off x="4743372" y="8283693"/>
            <a:ext cx="3974307" cy="3157136"/>
          </a:xfrm>
          <a:prstGeom prst="wedgeRoundRectCallout">
            <a:avLst>
              <a:gd name="adj1" fmla="val 8677"/>
              <a:gd name="adj2" fmla="val -95833"/>
              <a:gd name="adj3" fmla="val 16667"/>
            </a:avLst>
          </a:prstGeom>
          <a:solidFill>
            <a:srgbClr val="78AAD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 list 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59B08FB-DE3D-42D2-AEFF-D9650C6630DD}"/>
              </a:ext>
            </a:extLst>
          </p:cNvPr>
          <p:cNvSpPr/>
          <p:nvPr/>
        </p:nvSpPr>
        <p:spPr>
          <a:xfrm>
            <a:off x="8955024" y="5285232"/>
            <a:ext cx="4242816" cy="1113070"/>
          </a:xfrm>
          <a:prstGeom prst="roundRect">
            <a:avLst/>
          </a:prstGeom>
          <a:solidFill>
            <a:schemeClr val="bg1"/>
          </a:solidFill>
          <a:ln w="25400" cap="flat">
            <a:solidFill>
              <a:schemeClr val="tx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6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Iteration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40A30F0-AEB6-436B-A7F5-C509D2835E58}"/>
              </a:ext>
            </a:extLst>
          </p:cNvPr>
          <p:cNvSpPr/>
          <p:nvPr/>
        </p:nvSpPr>
        <p:spPr>
          <a:xfrm>
            <a:off x="8955024" y="8229600"/>
            <a:ext cx="4242816" cy="1113070"/>
          </a:xfrm>
          <a:prstGeom prst="roundRect">
            <a:avLst/>
          </a:prstGeom>
          <a:solidFill>
            <a:schemeClr val="bg1"/>
          </a:solidFill>
          <a:ln w="25400" cap="flat">
            <a:solidFill>
              <a:schemeClr val="tx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600" b="0" i="0" u="none" strike="noStrike" cap="none" spc="0" normalizeH="0" baseline="0" dirty="0" err="1">
                <a:ln>
                  <a:noFill/>
                </a:ln>
                <a:solidFill>
                  <a:srgbClr val="FF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purrr</a:t>
            </a:r>
            <a:r>
              <a:rPr kumimoji="0" lang="en-GB" sz="56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::map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34750B0-2FFB-4987-AD07-42453AE5ED86}"/>
              </a:ext>
            </a:extLst>
          </p:cNvPr>
          <p:cNvSpPr/>
          <p:nvPr/>
        </p:nvSpPr>
        <p:spPr>
          <a:xfrm>
            <a:off x="17038320" y="8229600"/>
            <a:ext cx="4242816" cy="1113070"/>
          </a:xfrm>
          <a:prstGeom prst="roundRect">
            <a:avLst/>
          </a:prstGeom>
          <a:solidFill>
            <a:schemeClr val="bg1"/>
          </a:solidFill>
          <a:ln w="25400" cap="flat">
            <a:solidFill>
              <a:schemeClr val="tx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6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lists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9C7EFC1-87BD-4659-9DD2-85150E0A13E1}"/>
              </a:ext>
            </a:extLst>
          </p:cNvPr>
          <p:cNvSpPr/>
          <p:nvPr/>
        </p:nvSpPr>
        <p:spPr>
          <a:xfrm>
            <a:off x="17038320" y="5285232"/>
            <a:ext cx="4242816" cy="1113070"/>
          </a:xfrm>
          <a:prstGeom prst="roundRect">
            <a:avLst/>
          </a:prstGeom>
          <a:solidFill>
            <a:schemeClr val="bg1"/>
          </a:solidFill>
          <a:ln w="25400" cap="flat">
            <a:solidFill>
              <a:schemeClr val="tx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6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R objects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A4593C8-6CE4-42EB-8BAB-908AE2C10406}"/>
              </a:ext>
            </a:extLst>
          </p:cNvPr>
          <p:cNvCxnSpPr>
            <a:cxnSpLocks/>
            <a:stCxn id="2" idx="2"/>
            <a:endCxn id="3" idx="0"/>
          </p:cNvCxnSpPr>
          <p:nvPr/>
        </p:nvCxnSpPr>
        <p:spPr>
          <a:xfrm>
            <a:off x="11076432" y="6398302"/>
            <a:ext cx="0" cy="1831298"/>
          </a:xfrm>
          <a:prstGeom prst="straightConnector1">
            <a:avLst/>
          </a:prstGeom>
          <a:noFill/>
          <a:ln w="508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EBA69B6-22F4-4978-A2A3-98BF7E905AE4}"/>
              </a:ext>
            </a:extLst>
          </p:cNvPr>
          <p:cNvSpPr txBox="1"/>
          <p:nvPr/>
        </p:nvSpPr>
        <p:spPr>
          <a:xfrm>
            <a:off x="11235649" y="6795540"/>
            <a:ext cx="1485983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uses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B6DF857-28C7-4354-B01E-ACFD9754FAD1}"/>
              </a:ext>
            </a:extLst>
          </p:cNvPr>
          <p:cNvCxnSpPr>
            <a:stCxn id="3" idx="3"/>
            <a:endCxn id="4" idx="1"/>
          </p:cNvCxnSpPr>
          <p:nvPr/>
        </p:nvCxnSpPr>
        <p:spPr>
          <a:xfrm>
            <a:off x="13197840" y="8786135"/>
            <a:ext cx="3840480" cy="0"/>
          </a:xfrm>
          <a:prstGeom prst="straightConnector1">
            <a:avLst/>
          </a:prstGeom>
          <a:noFill/>
          <a:ln w="508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B98BDFD3-AE36-481B-97D1-0FAE5BE5ABFD}"/>
              </a:ext>
            </a:extLst>
          </p:cNvPr>
          <p:cNvSpPr txBox="1"/>
          <p:nvPr/>
        </p:nvSpPr>
        <p:spPr>
          <a:xfrm>
            <a:off x="13384432" y="7711189"/>
            <a:ext cx="3467295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works with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43E8239-0B88-408E-9F55-4EF9CCDC8733}"/>
              </a:ext>
            </a:extLst>
          </p:cNvPr>
          <p:cNvCxnSpPr>
            <a:endCxn id="5" idx="2"/>
          </p:cNvCxnSpPr>
          <p:nvPr/>
        </p:nvCxnSpPr>
        <p:spPr>
          <a:xfrm flipV="1">
            <a:off x="19159728" y="6398302"/>
            <a:ext cx="0" cy="1812236"/>
          </a:xfrm>
          <a:prstGeom prst="straightConnector1">
            <a:avLst/>
          </a:prstGeom>
          <a:noFill/>
          <a:ln w="508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A8D5AB0-F4DF-447E-BD0B-587490AA4914}"/>
              </a:ext>
            </a:extLst>
          </p:cNvPr>
          <p:cNvSpPr txBox="1"/>
          <p:nvPr/>
        </p:nvSpPr>
        <p:spPr>
          <a:xfrm>
            <a:off x="19324538" y="6795540"/>
            <a:ext cx="2279470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type of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91B4C11-7AE5-400A-A02A-828FE0FF829D}"/>
              </a:ext>
            </a:extLst>
          </p:cNvPr>
          <p:cNvCxnSpPr>
            <a:cxnSpLocks/>
            <a:stCxn id="3" idx="2"/>
            <a:endCxn id="22" idx="0"/>
          </p:cNvCxnSpPr>
          <p:nvPr/>
        </p:nvCxnSpPr>
        <p:spPr>
          <a:xfrm>
            <a:off x="11076432" y="9342670"/>
            <a:ext cx="0" cy="1831297"/>
          </a:xfrm>
          <a:prstGeom prst="straightConnector1">
            <a:avLst/>
          </a:prstGeom>
          <a:noFill/>
          <a:ln w="508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259DDEF-60D9-4FBB-9560-FD304B46CE42}"/>
              </a:ext>
            </a:extLst>
          </p:cNvPr>
          <p:cNvSpPr txBox="1"/>
          <p:nvPr/>
        </p:nvSpPr>
        <p:spPr>
          <a:xfrm>
            <a:off x="11235648" y="9739908"/>
            <a:ext cx="1485983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uses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84F21C4F-0E6C-47F8-8AA4-CA2CAA978EF1}"/>
              </a:ext>
            </a:extLst>
          </p:cNvPr>
          <p:cNvSpPr/>
          <p:nvPr/>
        </p:nvSpPr>
        <p:spPr>
          <a:xfrm>
            <a:off x="8955024" y="11173967"/>
            <a:ext cx="4242816" cy="1113070"/>
          </a:xfrm>
          <a:prstGeom prst="roundRect">
            <a:avLst/>
          </a:prstGeom>
          <a:solidFill>
            <a:schemeClr val="bg1"/>
          </a:solidFill>
          <a:ln w="25400" cap="flat">
            <a:solidFill>
              <a:schemeClr val="tx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6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functions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6799F4E8-188E-45EF-B71D-F3E46F27E708}"/>
              </a:ext>
            </a:extLst>
          </p:cNvPr>
          <p:cNvSpPr/>
          <p:nvPr/>
        </p:nvSpPr>
        <p:spPr>
          <a:xfrm>
            <a:off x="8955024" y="2340864"/>
            <a:ext cx="4242816" cy="1113070"/>
          </a:xfrm>
          <a:prstGeom prst="roundRect">
            <a:avLst/>
          </a:prstGeom>
          <a:solidFill>
            <a:schemeClr val="bg1"/>
          </a:solidFill>
          <a:ln w="25400" cap="flat">
            <a:solidFill>
              <a:schemeClr val="tx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6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loops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BDE03BA-32BD-402D-9ABB-AC28ED4F40C2}"/>
              </a:ext>
            </a:extLst>
          </p:cNvPr>
          <p:cNvSpPr txBox="1"/>
          <p:nvPr/>
        </p:nvSpPr>
        <p:spPr>
          <a:xfrm>
            <a:off x="6804245" y="3851173"/>
            <a:ext cx="3927356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alternatively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74E9F19D-20B9-4D01-9649-0CD1E50586AE}"/>
              </a:ext>
            </a:extLst>
          </p:cNvPr>
          <p:cNvSpPr/>
          <p:nvPr/>
        </p:nvSpPr>
        <p:spPr>
          <a:xfrm>
            <a:off x="3402678" y="8229600"/>
            <a:ext cx="4242816" cy="1113070"/>
          </a:xfrm>
          <a:prstGeom prst="roundRect">
            <a:avLst/>
          </a:prstGeom>
          <a:solidFill>
            <a:schemeClr val="bg1"/>
          </a:solidFill>
          <a:ln w="25400" cap="flat">
            <a:solidFill>
              <a:schemeClr val="tx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6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apply</a:t>
            </a:r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4AE444B1-5065-469A-8197-8C3270081C5A}"/>
              </a:ext>
            </a:extLst>
          </p:cNvPr>
          <p:cNvCxnSpPr>
            <a:cxnSpLocks/>
            <a:stCxn id="2" idx="2"/>
            <a:endCxn id="42" idx="0"/>
          </p:cNvCxnSpPr>
          <p:nvPr/>
        </p:nvCxnSpPr>
        <p:spPr>
          <a:xfrm rot="5400000">
            <a:off x="7384610" y="4537778"/>
            <a:ext cx="1831298" cy="5552346"/>
          </a:xfrm>
          <a:prstGeom prst="bentConnector3">
            <a:avLst>
              <a:gd name="adj1" fmla="val 50000"/>
            </a:avLst>
          </a:prstGeom>
          <a:noFill/>
          <a:ln w="50800" cap="flat">
            <a:solidFill>
              <a:schemeClr val="bg1">
                <a:lumMod val="65000"/>
              </a:schemeClr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B96B81A4-C827-4F1C-A865-93923666C8C2}"/>
              </a:ext>
            </a:extLst>
          </p:cNvPr>
          <p:cNvSpPr txBox="1"/>
          <p:nvPr/>
        </p:nvSpPr>
        <p:spPr>
          <a:xfrm>
            <a:off x="5359277" y="6356541"/>
            <a:ext cx="3927356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alternatively</a:t>
            </a:r>
          </a:p>
        </p:txBody>
      </p: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4E9798B1-DC1F-472C-BA65-DC8063AC7B8B}"/>
              </a:ext>
            </a:extLst>
          </p:cNvPr>
          <p:cNvCxnSpPr>
            <a:cxnSpLocks/>
            <a:stCxn id="42" idx="2"/>
            <a:endCxn id="22" idx="1"/>
          </p:cNvCxnSpPr>
          <p:nvPr/>
        </p:nvCxnSpPr>
        <p:spPr>
          <a:xfrm rot="16200000" flipH="1">
            <a:off x="6045639" y="8821117"/>
            <a:ext cx="2387832" cy="3430938"/>
          </a:xfrm>
          <a:prstGeom prst="bentConnector2">
            <a:avLst/>
          </a:prstGeom>
          <a:noFill/>
          <a:ln w="50800" cap="flat">
            <a:solidFill>
              <a:schemeClr val="bg1">
                <a:lumMod val="65000"/>
              </a:schemeClr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EDB9536D-A753-4FBE-9F35-F8E10735EC84}"/>
              </a:ext>
            </a:extLst>
          </p:cNvPr>
          <p:cNvSpPr txBox="1"/>
          <p:nvPr/>
        </p:nvSpPr>
        <p:spPr>
          <a:xfrm>
            <a:off x="3720391" y="9739907"/>
            <a:ext cx="1485983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uses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C724F081-57BD-456E-BDFF-F1206267C28D}"/>
              </a:ext>
            </a:extLst>
          </p:cNvPr>
          <p:cNvCxnSpPr>
            <a:stCxn id="2" idx="0"/>
            <a:endCxn id="31" idx="2"/>
          </p:cNvCxnSpPr>
          <p:nvPr/>
        </p:nvCxnSpPr>
        <p:spPr>
          <a:xfrm flipV="1">
            <a:off x="11076432" y="3453934"/>
            <a:ext cx="0" cy="1831298"/>
          </a:xfrm>
          <a:prstGeom prst="straightConnector1">
            <a:avLst/>
          </a:prstGeom>
          <a:noFill/>
          <a:ln w="50800" cap="flat">
            <a:solidFill>
              <a:schemeClr val="bg1">
                <a:lumMod val="75000"/>
              </a:schemeClr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64FCA88A-F9CA-4E26-AFB1-86DB27414DE0}"/>
              </a:ext>
            </a:extLst>
          </p:cNvPr>
          <p:cNvCxnSpPr>
            <a:stCxn id="31" idx="3"/>
            <a:endCxn id="5" idx="0"/>
          </p:cNvCxnSpPr>
          <p:nvPr/>
        </p:nvCxnSpPr>
        <p:spPr>
          <a:xfrm>
            <a:off x="13197840" y="2897399"/>
            <a:ext cx="5961888" cy="2387833"/>
          </a:xfrm>
          <a:prstGeom prst="bentConnector2">
            <a:avLst/>
          </a:prstGeom>
          <a:noFill/>
          <a:ln w="50800" cap="flat">
            <a:solidFill>
              <a:schemeClr val="bg1">
                <a:lumMod val="75000"/>
              </a:schemeClr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7AA76F92-FE59-476A-AC48-C912F3FF7BC3}"/>
              </a:ext>
            </a:extLst>
          </p:cNvPr>
          <p:cNvSpPr txBox="1"/>
          <p:nvPr/>
        </p:nvSpPr>
        <p:spPr>
          <a:xfrm>
            <a:off x="14262256" y="3054494"/>
            <a:ext cx="3467295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works with</a:t>
            </a:r>
          </a:p>
        </p:txBody>
      </p:sp>
    </p:spTree>
    <p:extLst>
      <p:ext uri="{BB962C8B-B14F-4D97-AF65-F5344CB8AC3E}">
        <p14:creationId xmlns:p14="http://schemas.microsoft.com/office/powerpoint/2010/main" val="1564292800"/>
      </p:ext>
    </p:extLst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8" name="purrr.png" descr="purrr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40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410" name="map()"/>
          <p:cNvSpPr txBox="1"/>
          <p:nvPr/>
        </p:nvSpPr>
        <p:spPr>
          <a:xfrm>
            <a:off x="4007752" y="1006887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map()</a:t>
            </a:r>
          </a:p>
        </p:txBody>
      </p:sp>
      <p:graphicFrame>
        <p:nvGraphicFramePr>
          <p:cNvPr id="1411" name="Table"/>
          <p:cNvGraphicFramePr/>
          <p:nvPr/>
        </p:nvGraphicFramePr>
        <p:xfrm>
          <a:off x="2366430" y="4033930"/>
          <a:ext cx="3491990" cy="5657334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34919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942889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800" b="1">
                          <a:solidFill>
                            <a:srgbClr val="FFFFFF"/>
                          </a:solidFill>
                          <a:sym typeface="Helvetica"/>
                        </a:rPr>
                        <a:t>exams</a:t>
                      </a:r>
                    </a:p>
                  </a:txBody>
                  <a:tcPr marL="0" marR="0" marT="0" marB="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42889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8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$student1</a:t>
                      </a:r>
                    </a:p>
                  </a:txBody>
                  <a:tcPr marL="0" marR="0" marT="0" marB="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407AA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42889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8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$student2</a:t>
                      </a:r>
                    </a:p>
                  </a:txBody>
                  <a:tcPr marL="0" marR="0" marT="0" marB="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42889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8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$student3</a:t>
                      </a:r>
                    </a:p>
                  </a:txBody>
                  <a:tcPr marL="0" marR="0" marT="0" marB="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42889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8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$student4</a:t>
                      </a:r>
                    </a:p>
                  </a:txBody>
                  <a:tcPr marL="0" marR="0" marT="0" marB="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A8D3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42889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8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$student5</a:t>
                      </a:r>
                    </a:p>
                  </a:txBody>
                  <a:tcPr marL="0" marR="0" marT="0" marB="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64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1414" name="Group"/>
          <p:cNvGrpSpPr/>
          <p:nvPr/>
        </p:nvGrpSpPr>
        <p:grpSpPr>
          <a:xfrm>
            <a:off x="727805" y="3960699"/>
            <a:ext cx="9439317" cy="1036821"/>
            <a:chOff x="-78671" y="16578"/>
            <a:chExt cx="9439315" cy="1036820"/>
          </a:xfrm>
        </p:grpSpPr>
        <p:sp>
          <p:nvSpPr>
            <p:cNvPr id="1412" name="map("/>
            <p:cNvSpPr txBox="1"/>
            <p:nvPr/>
          </p:nvSpPr>
          <p:spPr>
            <a:xfrm>
              <a:off x="-78671" y="16578"/>
              <a:ext cx="1926809" cy="103682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map(</a:t>
              </a:r>
            </a:p>
          </p:txBody>
        </p:sp>
        <p:sp>
          <p:nvSpPr>
            <p:cNvPr id="1413" name=", mean, …)"/>
            <p:cNvSpPr txBox="1"/>
            <p:nvPr/>
          </p:nvSpPr>
          <p:spPr>
            <a:xfrm>
              <a:off x="4760027" y="16578"/>
              <a:ext cx="4600617" cy="103682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, mean, …)</a:t>
              </a:r>
            </a:p>
          </p:txBody>
        </p:sp>
      </p:grpSp>
      <p:grpSp>
        <p:nvGrpSpPr>
          <p:cNvPr id="1431" name="Group"/>
          <p:cNvGrpSpPr/>
          <p:nvPr/>
        </p:nvGrpSpPr>
        <p:grpSpPr>
          <a:xfrm>
            <a:off x="10400422" y="4032250"/>
            <a:ext cx="7398132" cy="5657334"/>
            <a:chOff x="-126915" y="50800"/>
            <a:chExt cx="7398131" cy="5657333"/>
          </a:xfrm>
        </p:grpSpPr>
        <p:graphicFrame>
          <p:nvGraphicFramePr>
            <p:cNvPr id="1415" name="Table"/>
            <p:cNvGraphicFramePr/>
            <p:nvPr/>
          </p:nvGraphicFramePr>
          <p:xfrm>
            <a:off x="2128888" y="50800"/>
            <a:ext cx="3491990" cy="5657333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349199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</a:tblGrid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800" b="1">
                            <a:solidFill>
                              <a:srgbClr val="FFFFFF"/>
                            </a:solidFill>
                            <a:sym typeface="Helvetica"/>
                          </a:rPr>
                          <a:t>exams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97979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8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$student1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407AAA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8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$student2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8AA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8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$student3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8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$student4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8D379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4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8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$student5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8A642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5"/>
                    </a:ext>
                  </a:extLst>
                </a:tr>
              </a:tbl>
            </a:graphicData>
          </a:graphic>
        </p:graphicFrame>
        <p:grpSp>
          <p:nvGrpSpPr>
            <p:cNvPr id="1418" name="Group"/>
            <p:cNvGrpSpPr/>
            <p:nvPr/>
          </p:nvGrpSpPr>
          <p:grpSpPr>
            <a:xfrm>
              <a:off x="-126914" y="4655495"/>
              <a:ext cx="7398130" cy="1036821"/>
              <a:chOff x="-126914" y="16578"/>
              <a:chExt cx="7398128" cy="1036820"/>
            </a:xfrm>
          </p:grpSpPr>
          <p:sp>
            <p:nvSpPr>
              <p:cNvPr id="1416" name="mean("/>
              <p:cNvSpPr txBox="1"/>
              <p:nvPr/>
            </p:nvSpPr>
            <p:spPr>
              <a:xfrm>
                <a:off x="-126914" y="16578"/>
                <a:ext cx="2372443" cy="103682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rPr>
                    <a:latin typeface="Courier New" panose="02070309020205020404" pitchFamily="49" charset="0"/>
                    <a:cs typeface="Courier New" panose="02070309020205020404" pitchFamily="49" charset="0"/>
                  </a:rPr>
                  <a:t>mean(</a:t>
                </a:r>
              </a:p>
            </p:txBody>
          </p:sp>
          <p:sp>
            <p:nvSpPr>
              <p:cNvPr id="1417" name=", …)"/>
              <p:cNvSpPr txBox="1"/>
              <p:nvPr/>
            </p:nvSpPr>
            <p:spPr>
              <a:xfrm>
                <a:off x="5344406" y="16578"/>
                <a:ext cx="1926808" cy="103682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rPr>
                    <a:latin typeface="Courier New" panose="02070309020205020404" pitchFamily="49" charset="0"/>
                    <a:cs typeface="Courier New" panose="02070309020205020404" pitchFamily="49" charset="0"/>
                  </a:rPr>
                  <a:t>, …)</a:t>
                </a:r>
              </a:p>
            </p:txBody>
          </p:sp>
        </p:grpSp>
        <p:grpSp>
          <p:nvGrpSpPr>
            <p:cNvPr id="1421" name="Group"/>
            <p:cNvGrpSpPr/>
            <p:nvPr/>
          </p:nvGrpSpPr>
          <p:grpSpPr>
            <a:xfrm>
              <a:off x="-126914" y="3719616"/>
              <a:ext cx="7398130" cy="1036821"/>
              <a:chOff x="-126914" y="16578"/>
              <a:chExt cx="7398128" cy="1036820"/>
            </a:xfrm>
          </p:grpSpPr>
          <p:sp>
            <p:nvSpPr>
              <p:cNvPr id="1419" name="mean("/>
              <p:cNvSpPr txBox="1"/>
              <p:nvPr/>
            </p:nvSpPr>
            <p:spPr>
              <a:xfrm>
                <a:off x="-126914" y="16578"/>
                <a:ext cx="2372443" cy="103682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rPr>
                    <a:latin typeface="Courier New" panose="02070309020205020404" pitchFamily="49" charset="0"/>
                    <a:cs typeface="Courier New" panose="02070309020205020404" pitchFamily="49" charset="0"/>
                  </a:rPr>
                  <a:t>mean(</a:t>
                </a:r>
              </a:p>
            </p:txBody>
          </p:sp>
          <p:sp>
            <p:nvSpPr>
              <p:cNvPr id="1420" name=", …)"/>
              <p:cNvSpPr txBox="1"/>
              <p:nvPr/>
            </p:nvSpPr>
            <p:spPr>
              <a:xfrm>
                <a:off x="5344406" y="16578"/>
                <a:ext cx="1926808" cy="103682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rPr>
                    <a:latin typeface="Courier New" panose="02070309020205020404" pitchFamily="49" charset="0"/>
                    <a:cs typeface="Courier New" panose="02070309020205020404" pitchFamily="49" charset="0"/>
                  </a:rPr>
                  <a:t>, …)</a:t>
                </a:r>
              </a:p>
            </p:txBody>
          </p:sp>
        </p:grpSp>
        <p:grpSp>
          <p:nvGrpSpPr>
            <p:cNvPr id="1424" name="Group"/>
            <p:cNvGrpSpPr/>
            <p:nvPr/>
          </p:nvGrpSpPr>
          <p:grpSpPr>
            <a:xfrm>
              <a:off x="-126915" y="2783738"/>
              <a:ext cx="7398130" cy="1036821"/>
              <a:chOff x="-126914" y="16578"/>
              <a:chExt cx="7398128" cy="1036820"/>
            </a:xfrm>
          </p:grpSpPr>
          <p:sp>
            <p:nvSpPr>
              <p:cNvPr id="1422" name="mean("/>
              <p:cNvSpPr txBox="1"/>
              <p:nvPr/>
            </p:nvSpPr>
            <p:spPr>
              <a:xfrm>
                <a:off x="-126914" y="16578"/>
                <a:ext cx="2372443" cy="103682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rPr>
                    <a:latin typeface="Courier New" panose="02070309020205020404" pitchFamily="49" charset="0"/>
                    <a:cs typeface="Courier New" panose="02070309020205020404" pitchFamily="49" charset="0"/>
                  </a:rPr>
                  <a:t>mean(</a:t>
                </a:r>
              </a:p>
            </p:txBody>
          </p:sp>
          <p:sp>
            <p:nvSpPr>
              <p:cNvPr id="1423" name=", …)"/>
              <p:cNvSpPr txBox="1"/>
              <p:nvPr/>
            </p:nvSpPr>
            <p:spPr>
              <a:xfrm>
                <a:off x="5344406" y="16578"/>
                <a:ext cx="1926808" cy="103682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rPr>
                    <a:latin typeface="Courier New" panose="02070309020205020404" pitchFamily="49" charset="0"/>
                    <a:cs typeface="Courier New" panose="02070309020205020404" pitchFamily="49" charset="0"/>
                  </a:rPr>
                  <a:t>, …)</a:t>
                </a:r>
              </a:p>
            </p:txBody>
          </p:sp>
        </p:grpSp>
        <p:grpSp>
          <p:nvGrpSpPr>
            <p:cNvPr id="1427" name="Group"/>
            <p:cNvGrpSpPr/>
            <p:nvPr/>
          </p:nvGrpSpPr>
          <p:grpSpPr>
            <a:xfrm>
              <a:off x="-126914" y="1847860"/>
              <a:ext cx="7398130" cy="1036821"/>
              <a:chOff x="-126914" y="16578"/>
              <a:chExt cx="7398128" cy="1036820"/>
            </a:xfrm>
          </p:grpSpPr>
          <p:sp>
            <p:nvSpPr>
              <p:cNvPr id="1425" name="mean("/>
              <p:cNvSpPr txBox="1"/>
              <p:nvPr/>
            </p:nvSpPr>
            <p:spPr>
              <a:xfrm>
                <a:off x="-126914" y="16578"/>
                <a:ext cx="2372443" cy="103682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rPr>
                    <a:latin typeface="Courier New" panose="02070309020205020404" pitchFamily="49" charset="0"/>
                    <a:cs typeface="Courier New" panose="02070309020205020404" pitchFamily="49" charset="0"/>
                  </a:rPr>
                  <a:t>mean(</a:t>
                </a:r>
              </a:p>
            </p:txBody>
          </p:sp>
          <p:sp>
            <p:nvSpPr>
              <p:cNvPr id="1426" name=", …)"/>
              <p:cNvSpPr txBox="1"/>
              <p:nvPr/>
            </p:nvSpPr>
            <p:spPr>
              <a:xfrm>
                <a:off x="5344406" y="16578"/>
                <a:ext cx="1926808" cy="103682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rPr>
                    <a:latin typeface="Courier New" panose="02070309020205020404" pitchFamily="49" charset="0"/>
                    <a:cs typeface="Courier New" panose="02070309020205020404" pitchFamily="49" charset="0"/>
                  </a:rPr>
                  <a:t>, …)</a:t>
                </a:r>
              </a:p>
            </p:txBody>
          </p:sp>
        </p:grpSp>
        <p:grpSp>
          <p:nvGrpSpPr>
            <p:cNvPr id="1430" name="Group"/>
            <p:cNvGrpSpPr/>
            <p:nvPr/>
          </p:nvGrpSpPr>
          <p:grpSpPr>
            <a:xfrm>
              <a:off x="-126914" y="911981"/>
              <a:ext cx="7398130" cy="1036821"/>
              <a:chOff x="-126914" y="16578"/>
              <a:chExt cx="7398128" cy="1036820"/>
            </a:xfrm>
          </p:grpSpPr>
          <p:sp>
            <p:nvSpPr>
              <p:cNvPr id="1428" name="mean("/>
              <p:cNvSpPr txBox="1"/>
              <p:nvPr/>
            </p:nvSpPr>
            <p:spPr>
              <a:xfrm>
                <a:off x="-126914" y="16578"/>
                <a:ext cx="2372443" cy="103682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rPr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mean(</a:t>
                </a:r>
              </a:p>
            </p:txBody>
          </p:sp>
          <p:sp>
            <p:nvSpPr>
              <p:cNvPr id="1429" name=", …)"/>
              <p:cNvSpPr txBox="1"/>
              <p:nvPr/>
            </p:nvSpPr>
            <p:spPr>
              <a:xfrm>
                <a:off x="5344406" y="16578"/>
                <a:ext cx="1926808" cy="103682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rPr>
                    <a:latin typeface="Courier New" panose="02070309020205020404" pitchFamily="49" charset="0"/>
                    <a:cs typeface="Courier New" panose="02070309020205020404" pitchFamily="49" charset="0"/>
                  </a:rPr>
                  <a:t>, …)</a:t>
                </a:r>
              </a:p>
            </p:txBody>
          </p:sp>
        </p:grpSp>
      </p:grpSp>
      <p:graphicFrame>
        <p:nvGraphicFramePr>
          <p:cNvPr id="1432" name="Table"/>
          <p:cNvGraphicFramePr/>
          <p:nvPr/>
        </p:nvGraphicFramePr>
        <p:xfrm>
          <a:off x="20027989" y="4029332"/>
          <a:ext cx="3491990" cy="5657334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34919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942889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800" b="1">
                          <a:solidFill>
                            <a:srgbClr val="FFFFFF"/>
                          </a:solidFill>
                          <a:sym typeface="Helvetica"/>
                        </a:rPr>
                        <a:t>list</a:t>
                      </a:r>
                    </a:p>
                  </a:txBody>
                  <a:tcPr marL="0" marR="0" marT="0" marB="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42889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8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result1</a:t>
                      </a:r>
                    </a:p>
                  </a:txBody>
                  <a:tcPr marL="0" marR="0" marT="0" marB="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407AA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42889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8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result2</a:t>
                      </a:r>
                    </a:p>
                  </a:txBody>
                  <a:tcPr marL="0" marR="0" marT="0" marB="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42889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8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result3</a:t>
                      </a:r>
                    </a:p>
                  </a:txBody>
                  <a:tcPr marL="0" marR="0" marT="0" marB="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42889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8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result4</a:t>
                      </a:r>
                    </a:p>
                  </a:txBody>
                  <a:tcPr marL="0" marR="0" marT="0" marB="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A8D3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42889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8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result5</a:t>
                      </a:r>
                    </a:p>
                  </a:txBody>
                  <a:tcPr marL="0" marR="0" marT="0" marB="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64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433" name="Arrow"/>
          <p:cNvSpPr/>
          <p:nvPr/>
        </p:nvSpPr>
        <p:spPr>
          <a:xfrm>
            <a:off x="7942347" y="6591291"/>
            <a:ext cx="1866002" cy="901710"/>
          </a:xfrm>
          <a:prstGeom prst="rightArrow">
            <a:avLst>
              <a:gd name="adj1" fmla="val 47256"/>
              <a:gd name="adj2" fmla="val 91055"/>
            </a:avLst>
          </a:prstGeom>
          <a:solidFill>
            <a:srgbClr val="A6AAA9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chemeClr val="accent1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434" name="Arrow"/>
          <p:cNvSpPr/>
          <p:nvPr/>
        </p:nvSpPr>
        <p:spPr>
          <a:xfrm>
            <a:off x="17834643" y="6591291"/>
            <a:ext cx="1866001" cy="901710"/>
          </a:xfrm>
          <a:prstGeom prst="rightArrow">
            <a:avLst>
              <a:gd name="adj1" fmla="val 47256"/>
              <a:gd name="adj2" fmla="val 91055"/>
            </a:avLst>
          </a:prstGeom>
          <a:solidFill>
            <a:srgbClr val="A6AAA9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chemeClr val="accent1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99"/>
                                        <p:tgtEl>
                                          <p:spTgt spid="1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300"/>
                                        <p:tgtEl>
                                          <p:spTgt spid="14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"/>
                            </p:stCondLst>
                            <p:childTnLst>
                              <p:par>
                                <p:cTn id="14" presetID="9" presetClass="entr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499"/>
                                        <p:tgtEl>
                                          <p:spTgt spid="1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300"/>
                                        <p:tgtEl>
                                          <p:spTgt spid="1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"/>
                            </p:stCondLst>
                            <p:childTnLst>
                              <p:par>
                                <p:cTn id="23" presetID="9" presetClass="entr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499"/>
                                        <p:tgtEl>
                                          <p:spTgt spid="1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799"/>
                            </p:stCondLst>
                            <p:childTnLst>
                              <p:par>
                                <p:cTn id="27" presetID="1" presetClass="entr" presetSubtype="0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1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10" grpId="6" animBg="1" advAuto="0"/>
      <p:bldP spid="1414" grpId="1" animBg="1" advAuto="0"/>
      <p:bldP spid="1431" grpId="3" animBg="1" advAuto="0"/>
      <p:bldP spid="1432" grpId="5" animBg="1" advAuto="0"/>
      <p:bldP spid="1433" grpId="2" animBg="1" advAuto="0"/>
      <p:bldP spid="1434" grpId="4" animBg="1" advAuto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4CDE94E-9D51-442F-931F-3AAD0F14A0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554" y="-10657"/>
            <a:ext cx="18334892" cy="1372665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E6A1135-7E4B-499B-B4B2-C4B3C8330A8B}"/>
              </a:ext>
            </a:extLst>
          </p:cNvPr>
          <p:cNvSpPr txBox="1"/>
          <p:nvPr/>
        </p:nvSpPr>
        <p:spPr>
          <a:xfrm>
            <a:off x="0" y="13140844"/>
            <a:ext cx="7559761" cy="575156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r>
              <a:rPr lang="en-GB" sz="2800" dirty="0">
                <a:hlinkClick r:id="rId3"/>
              </a:rPr>
              <a:t>https://speakerdeck.com/jennybc/purrr-workshop</a:t>
            </a:r>
            <a:endParaRPr kumimoji="0" lang="en-GB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063592205"/>
      </p:ext>
    </p:extLst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4CDE94E-9D51-442F-931F-3AAD0F14A0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012" y="-10657"/>
            <a:ext cx="18289975" cy="1372665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58F93F6-C337-431F-B96E-BF674F48E332}"/>
              </a:ext>
            </a:extLst>
          </p:cNvPr>
          <p:cNvSpPr txBox="1"/>
          <p:nvPr/>
        </p:nvSpPr>
        <p:spPr>
          <a:xfrm>
            <a:off x="0" y="13140844"/>
            <a:ext cx="7559761" cy="575156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r>
              <a:rPr lang="en-GB" sz="2800" dirty="0">
                <a:hlinkClick r:id="rId3"/>
              </a:rPr>
              <a:t>https://speakerdeck.com/jennybc/purrr-workshop</a:t>
            </a:r>
            <a:endParaRPr kumimoji="0" lang="en-GB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401447463"/>
      </p:ext>
    </p:extLst>
  </p:cSld>
  <p:clrMapOvr>
    <a:masterClrMapping/>
  </p:clrMapOvr>
  <p:transition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4CDE94E-9D51-442F-931F-3AAD0F14A0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012" y="235071"/>
            <a:ext cx="18289975" cy="1323520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AE0C33C-14A1-41F9-82FB-1A0671A14131}"/>
              </a:ext>
            </a:extLst>
          </p:cNvPr>
          <p:cNvSpPr txBox="1"/>
          <p:nvPr/>
        </p:nvSpPr>
        <p:spPr>
          <a:xfrm>
            <a:off x="0" y="13140844"/>
            <a:ext cx="7559761" cy="575156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r>
              <a:rPr lang="en-GB" sz="2800" dirty="0">
                <a:hlinkClick r:id="rId3"/>
              </a:rPr>
              <a:t>https://speakerdeck.com/jennybc/purrr-workshop</a:t>
            </a:r>
            <a:endParaRPr kumimoji="0" lang="en-GB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679110391"/>
      </p:ext>
    </p:extLst>
  </p:cSld>
  <p:clrMapOvr>
    <a:masterClrMapping/>
  </p:clrMapOvr>
  <p:transition spd="med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6" name="Your Turn 4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 4</a:t>
            </a:r>
          </a:p>
        </p:txBody>
      </p:sp>
      <p:sp>
        <p:nvSpPr>
          <p:cNvPr id="1437" name="Calculate the variance (var()) of each student’s exam grades."/>
          <p:cNvSpPr txBox="1">
            <a:spLocks noGrp="1"/>
          </p:cNvSpPr>
          <p:nvPr>
            <p:ph type="body" sz="quarter" idx="4294967295"/>
          </p:nvPr>
        </p:nvSpPr>
        <p:spPr>
          <a:xfrm>
            <a:off x="1445226" y="3240423"/>
            <a:ext cx="21493548" cy="1752256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Calculate the variance (</a:t>
            </a:r>
            <a:r>
              <a:rPr b="1" dirty="0">
                <a:latin typeface="Courier New" panose="02070309020205020404" pitchFamily="49" charset="0"/>
                <a:cs typeface="Courier New" panose="02070309020205020404" pitchFamily="49" charset="0"/>
              </a:rPr>
              <a:t>var()</a:t>
            </a:r>
            <a:r>
              <a:rPr dirty="0"/>
              <a:t>) of each student’s exam grades.</a:t>
            </a:r>
          </a:p>
        </p:txBody>
      </p:sp>
      <p:pic>
        <p:nvPicPr>
          <p:cNvPr id="1438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000000" fill="hold"/>
                                        <p:tgtEl>
                                          <p:spTgt spid="143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438"/>
                </p:tgtEl>
              </p:cMediaNode>
            </p:video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0" name="Screen Shot 2017-07-21 at 2.37.56 PM.png" descr="Screen Shot 2017-07-21 at 2.37.56 P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673585" y="1817279"/>
            <a:ext cx="8728575" cy="12295097"/>
          </a:xfrm>
          <a:prstGeom prst="rect">
            <a:avLst/>
          </a:prstGeom>
          <a:ln w="12700">
            <a:miter lim="400000"/>
          </a:ln>
        </p:spPr>
      </p:pic>
      <p:pic>
        <p:nvPicPr>
          <p:cNvPr id="1441" name="purrr.png" descr="purrr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44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1443" name="Rectangle"/>
          <p:cNvSpPr/>
          <p:nvPr/>
        </p:nvSpPr>
        <p:spPr>
          <a:xfrm>
            <a:off x="2739554" y="902150"/>
            <a:ext cx="18904892" cy="113883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444" name="exams %&gt;% map(var)"/>
          <p:cNvSpPr txBox="1"/>
          <p:nvPr/>
        </p:nvSpPr>
        <p:spPr>
          <a:xfrm>
            <a:off x="2893153" y="1005318"/>
            <a:ext cx="12381463" cy="10452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exams %&gt;% 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map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(var)</a:t>
            </a:r>
          </a:p>
        </p:txBody>
      </p:sp>
    </p:spTree>
  </p:cSld>
  <p:clrMapOvr>
    <a:masterClrMapping/>
  </p:clrMapOvr>
  <p:transition spd="med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6" name="purrr.png" descr="purrr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447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448" name="map functions"/>
          <p:cNvSpPr txBox="1"/>
          <p:nvPr/>
        </p:nvSpPr>
        <p:spPr>
          <a:xfrm>
            <a:off x="4007752" y="1483892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map functions</a:t>
            </a:r>
          </a:p>
        </p:txBody>
      </p:sp>
      <p:graphicFrame>
        <p:nvGraphicFramePr>
          <p:cNvPr id="1449" name="Table"/>
          <p:cNvGraphicFramePr/>
          <p:nvPr>
            <p:extLst>
              <p:ext uri="{D42A27DB-BD31-4B8C-83A1-F6EECF244321}">
                <p14:modId xmlns:p14="http://schemas.microsoft.com/office/powerpoint/2010/main" val="2914616355"/>
              </p:ext>
            </p:extLst>
          </p:nvPr>
        </p:nvGraphicFramePr>
        <p:xfrm>
          <a:off x="6377154" y="4733373"/>
          <a:ext cx="11629690" cy="66675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42764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532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525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function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 dirty="0">
                          <a:solidFill>
                            <a:srgbClr val="FF0000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returns</a:t>
                      </a:r>
                      <a:r>
                        <a:rPr sz="4500" b="1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 results as 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map()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list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map_chr()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character vector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map_dbl()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double vector (numeric)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map_int()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integer vector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map_lgl()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logical vector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map_df()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data frame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1" name="purrr.png" descr="purrr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45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453" name="If we want the output as a vector:"/>
          <p:cNvSpPr txBox="1"/>
          <p:nvPr/>
        </p:nvSpPr>
        <p:spPr>
          <a:xfrm>
            <a:off x="2652596" y="3477440"/>
            <a:ext cx="19078808" cy="21221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If we want the output as a vector:</a:t>
            </a:r>
          </a:p>
        </p:txBody>
      </p:sp>
      <p:sp>
        <p:nvSpPr>
          <p:cNvPr id="1454" name="Rectangle"/>
          <p:cNvSpPr/>
          <p:nvPr/>
        </p:nvSpPr>
        <p:spPr>
          <a:xfrm>
            <a:off x="2739554" y="5229665"/>
            <a:ext cx="18904892" cy="2109419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455" name="exams %&gt;%…"/>
          <p:cNvSpPr txBox="1"/>
          <p:nvPr/>
        </p:nvSpPr>
        <p:spPr>
          <a:xfrm>
            <a:off x="2893154" y="5332833"/>
            <a:ext cx="12381461" cy="21221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exams %&gt;% 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map_dbl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(mean)</a:t>
            </a:r>
          </a:p>
        </p:txBody>
      </p:sp>
      <p:sp>
        <p:nvSpPr>
          <p:cNvPr id="1456" name="## student1  student2  student3  student4  student5…"/>
          <p:cNvSpPr txBox="1"/>
          <p:nvPr/>
        </p:nvSpPr>
        <p:spPr>
          <a:xfrm>
            <a:off x="2736399" y="7757168"/>
            <a:ext cx="18911202" cy="2481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student1  student2  student3  student4  student5 </a:t>
            </a:r>
          </a:p>
          <a:p>
            <a:pPr algn="l">
              <a:spcBef>
                <a:spcPts val="1500"/>
              </a:spcBef>
              <a:defRPr sz="47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71.34850  74.60950  70.21575  75.30758  79.06386 </a:t>
            </a:r>
          </a:p>
        </p:txBody>
      </p:sp>
      <p:sp>
        <p:nvSpPr>
          <p:cNvPr id="1457" name="map_dbl()"/>
          <p:cNvSpPr txBox="1"/>
          <p:nvPr/>
        </p:nvSpPr>
        <p:spPr>
          <a:xfrm>
            <a:off x="4007752" y="1006887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map_dbl()</a:t>
            </a:r>
          </a:p>
        </p:txBody>
      </p:sp>
    </p:spTree>
  </p:cSld>
  <p:clrMapOvr>
    <a:masterClrMapping/>
  </p:clrMapOvr>
  <p:transition spd="med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2" name="Rectangle"/>
          <p:cNvSpPr/>
          <p:nvPr/>
        </p:nvSpPr>
        <p:spPr>
          <a:xfrm>
            <a:off x="2739554" y="5229665"/>
            <a:ext cx="18904892" cy="2109419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466" name="extra argument for quantile"/>
          <p:cNvSpPr/>
          <p:nvPr/>
        </p:nvSpPr>
        <p:spPr>
          <a:xfrm>
            <a:off x="12630190" y="9914776"/>
            <a:ext cx="8853488" cy="2481393"/>
          </a:xfrm>
          <a:prstGeom prst="wedgeRoundRectCallout">
            <a:avLst>
              <a:gd name="adj1" fmla="val -43959"/>
              <a:gd name="adj2" fmla="val -168214"/>
              <a:gd name="adj3" fmla="val 16667"/>
            </a:avLst>
          </a:prstGeom>
          <a:solidFill>
            <a:srgbClr val="A0C28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extra argument for quantile</a:t>
            </a:r>
          </a:p>
        </p:txBody>
      </p:sp>
      <p:pic>
        <p:nvPicPr>
          <p:cNvPr id="1459" name="purrr.png" descr="purrr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46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461" name="What if the grade was the 90th percentile score?"/>
          <p:cNvSpPr txBox="1"/>
          <p:nvPr/>
        </p:nvSpPr>
        <p:spPr>
          <a:xfrm>
            <a:off x="2652596" y="3477440"/>
            <a:ext cx="19078808" cy="21221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What if the grade was the 90th percentile score?</a:t>
            </a:r>
          </a:p>
        </p:txBody>
      </p:sp>
      <p:sp>
        <p:nvSpPr>
          <p:cNvPr id="1463" name="exams %&gt;%…"/>
          <p:cNvSpPr txBox="1"/>
          <p:nvPr/>
        </p:nvSpPr>
        <p:spPr>
          <a:xfrm>
            <a:off x="2893154" y="5332833"/>
            <a:ext cx="12381461" cy="21221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exams %&gt;% 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map_dbl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(quantile, 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prob = 0.9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1464" name="## student1  student2  student3  student4  student5…"/>
          <p:cNvSpPr txBox="1"/>
          <p:nvPr/>
        </p:nvSpPr>
        <p:spPr>
          <a:xfrm>
            <a:off x="2736399" y="7757168"/>
            <a:ext cx="18911202" cy="2481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student1  student2  student3  student4  student5 </a:t>
            </a:r>
          </a:p>
          <a:p>
            <a:pPr algn="l">
              <a:spcBef>
                <a:spcPts val="1500"/>
              </a:spcBef>
              <a:defRPr sz="47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87.03640  88.71630  90.34335  90.09150  90.88785 </a:t>
            </a:r>
          </a:p>
        </p:txBody>
      </p:sp>
      <p:sp>
        <p:nvSpPr>
          <p:cNvPr id="1465" name="extra arguments"/>
          <p:cNvSpPr txBox="1"/>
          <p:nvPr/>
        </p:nvSpPr>
        <p:spPr>
          <a:xfrm>
            <a:off x="4007752" y="1006887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extra arguments</a:t>
            </a:r>
          </a:p>
        </p:txBody>
      </p:sp>
    </p:spTree>
  </p:cSld>
  <p:clrMapOvr>
    <a:masterClrMapping/>
  </p:clrMapOvr>
  <p:transition spd="med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8" name="purrr.png" descr="purrr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46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470" name="How about a participation grade?"/>
          <p:cNvSpPr txBox="1"/>
          <p:nvPr/>
        </p:nvSpPr>
        <p:spPr>
          <a:xfrm>
            <a:off x="2652596" y="3477440"/>
            <a:ext cx="19078808" cy="21221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How about a participation grade?</a:t>
            </a:r>
          </a:p>
        </p:txBody>
      </p:sp>
      <p:sp>
        <p:nvSpPr>
          <p:cNvPr id="1471" name="Rectangle"/>
          <p:cNvSpPr/>
          <p:nvPr/>
        </p:nvSpPr>
        <p:spPr>
          <a:xfrm>
            <a:off x="2739554" y="5229665"/>
            <a:ext cx="18904892" cy="337825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472" name="exams %&gt;%…"/>
          <p:cNvSpPr txBox="1"/>
          <p:nvPr/>
        </p:nvSpPr>
        <p:spPr>
          <a:xfrm>
            <a:off x="2893154" y="5332833"/>
            <a:ext cx="12381461" cy="31719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exams %&gt;% 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map(length) %&gt;% 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map_lgl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all.equal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10)</a:t>
            </a:r>
          </a:p>
        </p:txBody>
      </p:sp>
      <p:sp>
        <p:nvSpPr>
          <p:cNvPr id="1473" name="## student1  student2  student3  student4  student5…"/>
          <p:cNvSpPr txBox="1"/>
          <p:nvPr/>
        </p:nvSpPr>
        <p:spPr>
          <a:xfrm>
            <a:off x="2736399" y="8885683"/>
            <a:ext cx="18911202" cy="2481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student1  student2  student3  student4  student5 </a:t>
            </a:r>
          </a:p>
          <a:p>
            <a:pPr algn="l">
              <a:spcBef>
                <a:spcPts val="1500"/>
              </a:spcBef>
              <a:defRPr sz="47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    TRUE    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</p:txBody>
      </p:sp>
      <p:sp>
        <p:nvSpPr>
          <p:cNvPr id="1474" name="map_lgl()"/>
          <p:cNvSpPr txBox="1"/>
          <p:nvPr/>
        </p:nvSpPr>
        <p:spPr>
          <a:xfrm>
            <a:off x="4007752" y="1006887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map_lgl()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Lists"/>
          <p:cNvSpPr txBox="1">
            <a:spLocks noGrp="1"/>
          </p:cNvSpPr>
          <p:nvPr>
            <p:ph type="title"/>
          </p:nvPr>
        </p:nvSpPr>
        <p:spPr>
          <a:xfrm>
            <a:off x="831199" y="4374554"/>
            <a:ext cx="22721602" cy="4966892"/>
          </a:xfrm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 sz="20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rPr lang="en-GB" dirty="0"/>
              <a:t>R object types</a:t>
            </a:r>
            <a:br>
              <a:rPr lang="en-GB" dirty="0"/>
            </a:br>
            <a:r>
              <a:rPr lang="en-GB" sz="10700" dirty="0"/>
              <a:t>(a brief scamper)</a:t>
            </a:r>
            <a:endParaRPr dirty="0"/>
          </a:p>
        </p:txBody>
      </p:sp>
      <p:pic>
        <p:nvPicPr>
          <p:cNvPr id="153" name="image2.png" descr="image2.png"/>
          <p:cNvPicPr>
            <a:picLocks noChangeAspect="1"/>
          </p:cNvPicPr>
          <p:nvPr/>
        </p:nvPicPr>
        <p:blipFill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45533" y="7107732"/>
            <a:ext cx="7624268" cy="762426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945408448"/>
      </p:ext>
    </p:extLst>
  </p:cSld>
  <p:clrMapOvr>
    <a:masterClrMapping/>
  </p:clrMapOvr>
  <p:transition spd="med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6" name="Your Turn 5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 5</a:t>
            </a:r>
          </a:p>
        </p:txBody>
      </p:sp>
      <p:sp>
        <p:nvSpPr>
          <p:cNvPr id="1477" name="Calculate the max grade (max())for each student. Return the result as a vector."/>
          <p:cNvSpPr txBox="1">
            <a:spLocks noGrp="1"/>
          </p:cNvSpPr>
          <p:nvPr>
            <p:ph type="body" sz="quarter" idx="4294967295"/>
          </p:nvPr>
        </p:nvSpPr>
        <p:spPr>
          <a:xfrm>
            <a:off x="1445226" y="3240423"/>
            <a:ext cx="21493548" cy="2501547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Calculate the max grade (</a:t>
            </a:r>
            <a:r>
              <a:rPr b="1" dirty="0">
                <a:latin typeface="Courier New" panose="02070309020205020404" pitchFamily="49" charset="0"/>
                <a:cs typeface="Courier New" panose="02070309020205020404" pitchFamily="49" charset="0"/>
              </a:rPr>
              <a:t>max()</a:t>
            </a:r>
            <a:r>
              <a:rPr dirty="0"/>
              <a:t>)for each student. Return the result as a vector.</a:t>
            </a:r>
          </a:p>
        </p:txBody>
      </p:sp>
      <p:pic>
        <p:nvPicPr>
          <p:cNvPr id="1478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000000" fill="hold"/>
                                        <p:tgtEl>
                                          <p:spTgt spid="147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478"/>
                </p:tgtEl>
              </p:cMediaNode>
            </p:video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0" name="purrr.png" descr="purrr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48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482" name="Rectangle"/>
          <p:cNvSpPr/>
          <p:nvPr/>
        </p:nvSpPr>
        <p:spPr>
          <a:xfrm>
            <a:off x="2739554" y="4356727"/>
            <a:ext cx="18904892" cy="2109419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483" name="exams %&gt;%…"/>
          <p:cNvSpPr txBox="1"/>
          <p:nvPr/>
        </p:nvSpPr>
        <p:spPr>
          <a:xfrm>
            <a:off x="2893153" y="4459895"/>
            <a:ext cx="12381462" cy="21221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exams %&gt;% 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map_dbl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(max)</a:t>
            </a:r>
          </a:p>
        </p:txBody>
      </p:sp>
      <p:sp>
        <p:nvSpPr>
          <p:cNvPr id="1484" name="## student1  student2  student3  student4  student5…"/>
          <p:cNvSpPr txBox="1"/>
          <p:nvPr/>
        </p:nvSpPr>
        <p:spPr>
          <a:xfrm>
            <a:off x="2736398" y="6884230"/>
            <a:ext cx="18911202" cy="2481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student1  student2  student3  student4  student5 </a:t>
            </a:r>
          </a:p>
          <a:p>
            <a:pPr algn="l">
              <a:spcBef>
                <a:spcPts val="1500"/>
              </a:spcBef>
              <a:defRPr sz="47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      88        93        91        98       100</a:t>
            </a:r>
          </a:p>
        </p:txBody>
      </p:sp>
    </p:spTree>
  </p:cSld>
  <p:clrMapOvr>
    <a:masterClrMapping/>
  </p:clrMapOvr>
  <p:transition spd="med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E32149-4A59-473C-9E4B-1114933E2C57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4833937" y="4381886"/>
            <a:ext cx="14716126" cy="4952227"/>
          </a:xfrm>
        </p:spPr>
        <p:txBody>
          <a:bodyPr>
            <a:normAutofit/>
          </a:bodyPr>
          <a:lstStyle/>
          <a:p>
            <a:r>
              <a:rPr lang="en-GB" sz="8000" dirty="0"/>
              <a:t>Sometimes you won't need to map over a list…</a:t>
            </a:r>
          </a:p>
        </p:txBody>
      </p:sp>
    </p:spTree>
    <p:extLst>
      <p:ext uri="{BB962C8B-B14F-4D97-AF65-F5344CB8AC3E}">
        <p14:creationId xmlns:p14="http://schemas.microsoft.com/office/powerpoint/2010/main" val="1842267054"/>
      </p:ext>
    </p:extLst>
  </p:cSld>
  <p:clrMapOvr>
    <a:masterClrMapping/>
  </p:clrMapOvr>
  <p:transition spd="med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1" name="purrr.png" descr="purrr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44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443" name="Rectangle"/>
          <p:cNvSpPr/>
          <p:nvPr/>
        </p:nvSpPr>
        <p:spPr>
          <a:xfrm>
            <a:off x="2739554" y="902150"/>
            <a:ext cx="18904892" cy="12229650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444" name="exams %&gt;% map(var)"/>
          <p:cNvSpPr txBox="1"/>
          <p:nvPr/>
        </p:nvSpPr>
        <p:spPr>
          <a:xfrm>
            <a:off x="2893153" y="1005318"/>
            <a:ext cx="18544447" cy="120361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 fontScale="92500" lnSpcReduction="10000"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exams1 &lt;- </a:t>
            </a:r>
            <a:r>
              <a:rPr lang="en-GB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data.frame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student1 = round(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runif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(10, 50, 100)),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student2 = round(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runif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(10, 50, 100)),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student3 = round(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runif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(10, 50, 100)),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student4 = round(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runif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(10, 50, 100)),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student5 = round(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runif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(10, 50, 100))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exams2 &lt;- </a:t>
            </a:r>
            <a:r>
              <a:rPr lang="en-GB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data.frame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student1 = round(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runif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(10, 50, 100)),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student2 = round(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runif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(10, 50, 100)),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student3 = round(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runif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(10, 50, 100)),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student4 = round(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runif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(10, 50, 100)),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student5 = round(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runif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(10, 50, 100))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exams &lt;- list(exams1, exams2)</a:t>
            </a:r>
            <a:endParaRPr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F8D2130-63B9-472D-A247-7C73533FC597}"/>
              </a:ext>
            </a:extLst>
          </p:cNvPr>
          <p:cNvSpPr/>
          <p:nvPr/>
        </p:nvSpPr>
        <p:spPr>
          <a:xfrm>
            <a:off x="107771" y="13041442"/>
            <a:ext cx="2424937" cy="549276"/>
          </a:xfrm>
          <a:prstGeom prst="rect">
            <a:avLst/>
          </a:prstGeom>
          <a:solidFill>
            <a:schemeClr val="bg1"/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5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657642B7-0E90-40C7-8028-420BDD239027}"/>
              </a:ext>
            </a:extLst>
          </p:cNvPr>
          <p:cNvSpPr/>
          <p:nvPr/>
        </p:nvSpPr>
        <p:spPr>
          <a:xfrm>
            <a:off x="16148304" y="1115579"/>
            <a:ext cx="4425696" cy="2066522"/>
          </a:xfrm>
          <a:prstGeom prst="wedgeRoundRectCallout">
            <a:avLst>
              <a:gd name="adj1" fmla="val -191494"/>
              <a:gd name="adj2" fmla="val -36616"/>
              <a:gd name="adj3" fmla="val 16667"/>
            </a:avLst>
          </a:prstGeom>
          <a:solidFill>
            <a:schemeClr val="accent1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5600" dirty="0" err="1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rPr>
              <a:t>data.frame</a:t>
            </a:r>
            <a:r>
              <a:rPr lang="en-GB" sz="5600" dirty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rPr>
              <a:t>( ) NOT list( )</a:t>
            </a:r>
            <a:endParaRPr kumimoji="0" lang="en-GB" sz="5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E8A51238-B7B3-42C8-AE38-F6ED5D2009CE}"/>
              </a:ext>
            </a:extLst>
          </p:cNvPr>
          <p:cNvSpPr/>
          <p:nvPr/>
        </p:nvSpPr>
        <p:spPr>
          <a:xfrm>
            <a:off x="16148304" y="10928121"/>
            <a:ext cx="4425696" cy="2066522"/>
          </a:xfrm>
          <a:prstGeom prst="wedgeRoundRectCallout">
            <a:avLst>
              <a:gd name="adj1" fmla="val -130465"/>
              <a:gd name="adj2" fmla="val 9675"/>
              <a:gd name="adj3" fmla="val 16667"/>
            </a:avLst>
          </a:prstGeom>
          <a:solidFill>
            <a:schemeClr val="accent1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5600" dirty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rPr>
              <a:t>List of </a:t>
            </a:r>
            <a:r>
              <a:rPr lang="en-GB" sz="5600" dirty="0" err="1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rPr>
              <a:t>data.frame</a:t>
            </a:r>
            <a:r>
              <a:rPr lang="en-GB" sz="5600" dirty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rPr>
              <a:t>( ) </a:t>
            </a:r>
            <a:endParaRPr kumimoji="0" lang="en-GB" sz="5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929935887"/>
      </p:ext>
    </p:extLst>
  </p:cSld>
  <p:clrMapOvr>
    <a:masterClrMapping/>
  </p:clrMapOvr>
  <p:transition spd="med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1" name="purrr.png" descr="purrr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44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443" name="Rectangle"/>
          <p:cNvSpPr/>
          <p:nvPr/>
        </p:nvSpPr>
        <p:spPr>
          <a:xfrm>
            <a:off x="2739554" y="902150"/>
            <a:ext cx="18904892" cy="12229650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444" name="exams %&gt;% map(var)"/>
          <p:cNvSpPr txBox="1"/>
          <p:nvPr/>
        </p:nvSpPr>
        <p:spPr>
          <a:xfrm>
            <a:off x="2893153" y="1005318"/>
            <a:ext cx="18544447" cy="120361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 fontScale="77500" lnSpcReduction="20000"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exams &lt;- exams %&gt;%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map_dfr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(I, .id="Exam")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exams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   Exam student1 student2 student3 student4 student5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1     1       66       67       58       78      100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2     1       88       88       90       52       77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3     1       56       66       64       78       55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4     1       85       93       54       98       82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5     1       76       88       77       75       90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6     1       53       54       84       85       86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7     1       87       75       73       51       85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8     1       79       82       91       89       78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9     1       61       54       55       79       63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10    1       63       79       56       66       75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11    2       86       71       79       65       96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12    2       84       51       86       59       91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13    2       52       88       68       96       80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14    2       76       98       71       53       51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15    2       82       62       93       79       77</a:t>
            </a:r>
            <a:endParaRPr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9164872-3706-46AB-B3D5-379388B23F89}"/>
              </a:ext>
            </a:extLst>
          </p:cNvPr>
          <p:cNvSpPr/>
          <p:nvPr/>
        </p:nvSpPr>
        <p:spPr>
          <a:xfrm>
            <a:off x="107771" y="13041442"/>
            <a:ext cx="2424937" cy="549276"/>
          </a:xfrm>
          <a:prstGeom prst="rect">
            <a:avLst/>
          </a:prstGeom>
          <a:solidFill>
            <a:schemeClr val="bg1"/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5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7034C654-749A-4B7E-A4CD-B78BB21648BC}"/>
              </a:ext>
            </a:extLst>
          </p:cNvPr>
          <p:cNvSpPr/>
          <p:nvPr/>
        </p:nvSpPr>
        <p:spPr>
          <a:xfrm>
            <a:off x="16111728" y="544782"/>
            <a:ext cx="7406640" cy="4926880"/>
          </a:xfrm>
          <a:prstGeom prst="wedgeRoundRectCallout">
            <a:avLst>
              <a:gd name="adj1" fmla="val -139352"/>
              <a:gd name="adj2" fmla="val -27250"/>
              <a:gd name="adj3" fmla="val 16667"/>
            </a:avLst>
          </a:prstGeom>
          <a:solidFill>
            <a:schemeClr val="accent1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collapse a list into a data frame and identify the contributing list element by </a:t>
            </a:r>
            <a:r>
              <a:rPr lang="en-GB" sz="5600" dirty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rPr>
              <a:t>name</a:t>
            </a:r>
            <a:endParaRPr kumimoji="0" lang="en-GB" sz="5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489587007"/>
      </p:ext>
    </p:extLst>
  </p:cSld>
  <p:clrMapOvr>
    <a:masterClrMapping/>
  </p:clrMapOvr>
  <p:transition spd="med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1" name="purrr.png" descr="purrr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44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443" name="Rectangle"/>
          <p:cNvSpPr/>
          <p:nvPr/>
        </p:nvSpPr>
        <p:spPr>
          <a:xfrm>
            <a:off x="2739554" y="902150"/>
            <a:ext cx="18904892" cy="12229650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444" name="exams %&gt;% map(var)"/>
          <p:cNvSpPr txBox="1"/>
          <p:nvPr/>
        </p:nvSpPr>
        <p:spPr>
          <a:xfrm>
            <a:off x="2893153" y="1005318"/>
            <a:ext cx="18544447" cy="120361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 lnSpcReduction="10000"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exams %&gt;%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pivot_longer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(cols = </a:t>
            </a:r>
            <a:r>
              <a:rPr lang="en-GB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starts_with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("student"),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names_to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"student",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values_to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"result") %&gt;%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group_by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(student) %&gt;%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summarise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(mean = </a:t>
            </a:r>
            <a:r>
              <a:rPr lang="en-GB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mean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(result))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# A 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tibble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5 x 2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  student   mean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  &lt;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chr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   &lt;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dbl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1 student1  75.4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2 student2  75.7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3 student3  69.4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4 student4  72.0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5 student5  76.8</a:t>
            </a:r>
            <a:endParaRPr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C83F07C-E0A0-4BCE-BA9E-C21B097EBF30}"/>
              </a:ext>
            </a:extLst>
          </p:cNvPr>
          <p:cNvSpPr/>
          <p:nvPr/>
        </p:nvSpPr>
        <p:spPr>
          <a:xfrm>
            <a:off x="107771" y="13041442"/>
            <a:ext cx="2424937" cy="549276"/>
          </a:xfrm>
          <a:prstGeom prst="rect">
            <a:avLst/>
          </a:prstGeom>
          <a:solidFill>
            <a:schemeClr val="bg1"/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5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466394874"/>
      </p:ext>
    </p:extLst>
  </p:cSld>
  <p:clrMapOvr>
    <a:masterClrMapping/>
  </p:clrMapOvr>
  <p:transition spd="med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E32149-4A59-473C-9E4B-1114933E2C57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4833937" y="4381886"/>
            <a:ext cx="14716126" cy="4952227"/>
          </a:xfrm>
        </p:spPr>
        <p:txBody>
          <a:bodyPr>
            <a:normAutofit/>
          </a:bodyPr>
          <a:lstStyle/>
          <a:p>
            <a:r>
              <a:rPr lang="en-GB" sz="8000" dirty="0"/>
              <a:t>But I don’t have a list, I have a </a:t>
            </a:r>
            <a:r>
              <a:rPr lang="en-GB" sz="8000" dirty="0" err="1"/>
              <a:t>tibble</a:t>
            </a:r>
            <a:r>
              <a:rPr lang="en-GB" sz="8000" dirty="0"/>
              <a:t> (or data frame)…</a:t>
            </a:r>
          </a:p>
        </p:txBody>
      </p:sp>
    </p:spTree>
    <p:extLst>
      <p:ext uri="{BB962C8B-B14F-4D97-AF65-F5344CB8AC3E}">
        <p14:creationId xmlns:p14="http://schemas.microsoft.com/office/powerpoint/2010/main" val="3645260834"/>
      </p:ext>
    </p:extLst>
  </p:cSld>
  <p:clrMapOvr>
    <a:masterClrMapping/>
  </p:clrMapOvr>
  <p:transition spd="med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1" name="purrr.png" descr="purrr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44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443" name="Rectangle"/>
          <p:cNvSpPr/>
          <p:nvPr/>
        </p:nvSpPr>
        <p:spPr>
          <a:xfrm>
            <a:off x="2739554" y="902150"/>
            <a:ext cx="18904892" cy="12229650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444" name="exams %&gt;% map(var)"/>
          <p:cNvSpPr txBox="1"/>
          <p:nvPr/>
        </p:nvSpPr>
        <p:spPr>
          <a:xfrm>
            <a:off x="2893153" y="1005318"/>
            <a:ext cx="18544447" cy="120361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 fontScale="77500" lnSpcReduction="20000"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exams &lt;- exams %&gt;%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map_dfr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(I, .id="Exam") 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exams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   Exam student1 student2 student3 student4 student5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1     1       66       67       58       78      100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2     1       88       88       90       52       77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3     1       56       66       64       78       55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4     1       85       93       54       98       82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5     1       76       88       77       75       90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6     1       53       54       84       85       86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7     1       87       75       73       51       85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8     1       79       82       91       89       78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9     1       61       54       55       79       63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10    1       63       79       56       66       75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11    2       86       71       79       65       96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12    2       84       51       86       59       91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13    2       52       88       68       96       80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14    2       76       98       71       53       51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15    2       82       62       93       79       77</a:t>
            </a:r>
            <a:endParaRPr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9164872-3706-46AB-B3D5-379388B23F89}"/>
              </a:ext>
            </a:extLst>
          </p:cNvPr>
          <p:cNvSpPr/>
          <p:nvPr/>
        </p:nvSpPr>
        <p:spPr>
          <a:xfrm>
            <a:off x="107771" y="13041442"/>
            <a:ext cx="2424937" cy="549276"/>
          </a:xfrm>
          <a:prstGeom prst="rect">
            <a:avLst/>
          </a:prstGeom>
          <a:solidFill>
            <a:schemeClr val="bg1"/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5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917558870"/>
      </p:ext>
    </p:extLst>
  </p:cSld>
  <p:clrMapOvr>
    <a:masterClrMapping/>
  </p:clrMapOvr>
  <p:transition spd="med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1" name="purrr.png" descr="purrr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44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443" name="Rectangle"/>
          <p:cNvSpPr/>
          <p:nvPr/>
        </p:nvSpPr>
        <p:spPr>
          <a:xfrm>
            <a:off x="2739554" y="902150"/>
            <a:ext cx="18904892" cy="12229650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444" name="exams %&gt;% map(var)"/>
          <p:cNvSpPr txBox="1"/>
          <p:nvPr/>
        </p:nvSpPr>
        <p:spPr>
          <a:xfrm>
            <a:off x="2893153" y="1005318"/>
            <a:ext cx="18544447" cy="120361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 fontScale="62500" lnSpcReduction="20000"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exams %&gt;%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group_by</a:t>
            </a:r>
            <a:r>
              <a:rPr lang="en-GB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</a:t>
            </a:r>
            <a:r>
              <a:rPr lang="en-GB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%&gt;%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group_split</a:t>
            </a:r>
            <a:r>
              <a:rPr lang="en-GB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[[1]]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# A 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tibble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10 x 6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   Exam  student1 student2 student3 student4 student5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   &lt;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chr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   &lt;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dbl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   &lt;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dbl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   &lt;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dbl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   &lt;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dbl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   &lt;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dbl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 1 1           66       67       58       78      100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 2 1           88       88       90       52       77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[[2]]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# A 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tibble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10 x 6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   Exam  student1 student2 student3 student4 student5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   &lt;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chr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   &lt;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dbl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   &lt;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dbl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   &lt;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dbl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   &lt;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dbl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   &lt;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dbl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 1 2           86       71       79       65       96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 2 2           84       51       86       59       91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attr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(,"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ptype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# A 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tibble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0 x 6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# ... with 6 variables: Exam &lt;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chr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&gt;, student1 &lt;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dbl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&gt;, student2 &lt;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dbl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&gt;,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#   student3 &lt;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dbl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&gt;, student4 &lt;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dbl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&gt;, student5 &lt;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dbl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9164872-3706-46AB-B3D5-379388B23F89}"/>
              </a:ext>
            </a:extLst>
          </p:cNvPr>
          <p:cNvSpPr/>
          <p:nvPr/>
        </p:nvSpPr>
        <p:spPr>
          <a:xfrm>
            <a:off x="107771" y="13041442"/>
            <a:ext cx="2424937" cy="549276"/>
          </a:xfrm>
          <a:prstGeom prst="rect">
            <a:avLst/>
          </a:prstGeom>
          <a:solidFill>
            <a:schemeClr val="bg1"/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5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921082652"/>
      </p:ext>
    </p:extLst>
  </p:cSld>
  <p:clrMapOvr>
    <a:masterClrMapping/>
  </p:clrMapOvr>
  <p:transition spd="med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Quiz</a:t>
            </a:r>
          </a:p>
        </p:txBody>
      </p:sp>
      <p:sp>
        <p:nvSpPr>
          <p:cNvPr id="1487" name="What if what we want to do is not a function?…"/>
          <p:cNvSpPr txBox="1">
            <a:spLocks noGrp="1"/>
          </p:cNvSpPr>
          <p:nvPr>
            <p:ph type="body" sz="quarter" idx="4294967295"/>
          </p:nvPr>
        </p:nvSpPr>
        <p:spPr>
          <a:xfrm>
            <a:off x="4552738" y="3724073"/>
            <a:ext cx="15278525" cy="3764514"/>
          </a:xfrm>
          <a:prstGeom prst="rect">
            <a:avLst/>
          </a:prstGeom>
        </p:spPr>
        <p:txBody>
          <a:bodyPr lIns="71437" tIns="71437" rIns="71437" bIns="71437">
            <a:normAutofit/>
          </a:bodyPr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dirty="0"/>
              <a:t>How would we map a function over column contents in a given row?</a:t>
            </a:r>
            <a:endParaRPr dirty="0"/>
          </a:p>
        </p:txBody>
      </p:sp>
      <p:sp>
        <p:nvSpPr>
          <p:cNvPr id="1488" name="A: Write a function."/>
          <p:cNvSpPr txBox="1"/>
          <p:nvPr/>
        </p:nvSpPr>
        <p:spPr>
          <a:xfrm>
            <a:off x="4552738" y="8002398"/>
            <a:ext cx="15278525" cy="37645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normAutofit/>
          </a:bodyPr>
          <a:lstStyle>
            <a:lvl1pPr algn="l">
              <a:spcBef>
                <a:spcPts val="2400"/>
              </a:spcBef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dirty="0"/>
              <a:t>A:</a:t>
            </a:r>
            <a:r>
              <a:rPr lang="en-GB" dirty="0"/>
              <a:t> Use mutate( … )</a:t>
            </a:r>
            <a:endParaRPr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8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Group"/>
          <p:cNvGrpSpPr/>
          <p:nvPr/>
        </p:nvGrpSpPr>
        <p:grpSpPr>
          <a:xfrm>
            <a:off x="8535737" y="959687"/>
            <a:ext cx="9217145" cy="2191749"/>
            <a:chOff x="0" y="0"/>
            <a:chExt cx="9217143" cy="2191747"/>
          </a:xfrm>
        </p:grpSpPr>
        <p:sp>
          <p:nvSpPr>
            <p:cNvPr id="158" name="Rectangle"/>
            <p:cNvSpPr/>
            <p:nvPr/>
          </p:nvSpPr>
          <p:spPr>
            <a:xfrm>
              <a:off x="0" y="12809"/>
              <a:ext cx="9217144" cy="2153539"/>
            </a:xfrm>
            <a:prstGeom prst="rect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59" name="Line"/>
            <p:cNvSpPr/>
            <p:nvPr/>
          </p:nvSpPr>
          <p:spPr>
            <a:xfrm flipV="1">
              <a:off x="3081091" y="0"/>
              <a:ext cx="1" cy="2178939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60" name="Line"/>
            <p:cNvSpPr/>
            <p:nvPr/>
          </p:nvSpPr>
          <p:spPr>
            <a:xfrm flipV="1">
              <a:off x="6129634" y="12808"/>
              <a:ext cx="1" cy="2178940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162" name="type"/>
          <p:cNvSpPr txBox="1"/>
          <p:nvPr/>
        </p:nvSpPr>
        <p:spPr>
          <a:xfrm>
            <a:off x="19023921" y="1611116"/>
            <a:ext cx="1292861" cy="901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dirty="0"/>
              <a:t>type</a:t>
            </a:r>
          </a:p>
        </p:txBody>
      </p:sp>
      <p:sp>
        <p:nvSpPr>
          <p:cNvPr id="163" name="Atomic Vector"/>
          <p:cNvSpPr txBox="1"/>
          <p:nvPr/>
        </p:nvSpPr>
        <p:spPr>
          <a:xfrm>
            <a:off x="4581496" y="1536304"/>
            <a:ext cx="2175274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dirty="0"/>
              <a:t>Vector</a:t>
            </a:r>
          </a:p>
        </p:txBody>
      </p:sp>
      <p:pic>
        <p:nvPicPr>
          <p:cNvPr id="164" name="R-logo.001.png" descr="R-logo.001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16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0417E81-4C23-4D75-830F-8F78FC7EE0DF}"/>
              </a:ext>
            </a:extLst>
          </p:cNvPr>
          <p:cNvSpPr txBox="1"/>
          <p:nvPr/>
        </p:nvSpPr>
        <p:spPr>
          <a:xfrm>
            <a:off x="7985721" y="6339589"/>
            <a:ext cx="8412558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Must have consistent types</a:t>
            </a:r>
          </a:p>
        </p:txBody>
      </p:sp>
    </p:spTree>
    <p:extLst>
      <p:ext uri="{BB962C8B-B14F-4D97-AF65-F5344CB8AC3E}">
        <p14:creationId xmlns:p14="http://schemas.microsoft.com/office/powerpoint/2010/main" val="4254673548"/>
      </p:ext>
    </p:extLst>
  </p:cSld>
  <p:clrMapOvr>
    <a:masterClrMapping/>
  </p:clrMapOvr>
  <p:transition spd="med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78AAD6"/>
            </a:gs>
            <a:gs pos="51575">
              <a:srgbClr val="78AAD6"/>
            </a:gs>
            <a:gs pos="100000">
              <a:srgbClr val="5C92C0"/>
            </a:gs>
            <a:gs pos="100000">
              <a:srgbClr val="407AAA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0" name="Functions"/>
          <p:cNvSpPr txBox="1">
            <a:spLocks noGrp="1"/>
          </p:cNvSpPr>
          <p:nvPr>
            <p:ph type="title"/>
          </p:nvPr>
        </p:nvSpPr>
        <p:spPr>
          <a:xfrm>
            <a:off x="831199" y="4374554"/>
            <a:ext cx="22721602" cy="4966892"/>
          </a:xfrm>
          <a:prstGeom prst="rect">
            <a:avLst/>
          </a:prstGeom>
        </p:spPr>
        <p:txBody>
          <a:bodyPr/>
          <a:lstStyle>
            <a:lvl1pPr>
              <a:defRPr sz="20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Functions</a:t>
            </a:r>
          </a:p>
        </p:txBody>
      </p:sp>
      <p:pic>
        <p:nvPicPr>
          <p:cNvPr id="1491" name="image2.png" descr="image2.png"/>
          <p:cNvPicPr>
            <a:picLocks noChangeAspect="1"/>
          </p:cNvPicPr>
          <p:nvPr/>
        </p:nvPicPr>
        <p:blipFill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45533" y="7107732"/>
            <a:ext cx="7624268" cy="76242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59B08FB-DE3D-42D2-AEFF-D9650C6630DD}"/>
              </a:ext>
            </a:extLst>
          </p:cNvPr>
          <p:cNvSpPr/>
          <p:nvPr/>
        </p:nvSpPr>
        <p:spPr>
          <a:xfrm>
            <a:off x="8955024" y="5285232"/>
            <a:ext cx="4242816" cy="1113070"/>
          </a:xfrm>
          <a:prstGeom prst="roundRect">
            <a:avLst/>
          </a:prstGeom>
          <a:solidFill>
            <a:schemeClr val="bg1"/>
          </a:solidFill>
          <a:ln w="25400" cap="flat">
            <a:solidFill>
              <a:schemeClr val="tx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6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Iteration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40A30F0-AEB6-436B-A7F5-C509D2835E58}"/>
              </a:ext>
            </a:extLst>
          </p:cNvPr>
          <p:cNvSpPr/>
          <p:nvPr/>
        </p:nvSpPr>
        <p:spPr>
          <a:xfrm>
            <a:off x="8955024" y="8229600"/>
            <a:ext cx="4242816" cy="1113070"/>
          </a:xfrm>
          <a:prstGeom prst="roundRect">
            <a:avLst/>
          </a:prstGeom>
          <a:solidFill>
            <a:schemeClr val="bg1"/>
          </a:solidFill>
          <a:ln w="25400" cap="flat">
            <a:solidFill>
              <a:schemeClr val="tx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600" b="0" i="0" u="none" strike="noStrike" cap="none" spc="0" normalizeH="0" baseline="0" dirty="0" err="1">
                <a:ln>
                  <a:noFill/>
                </a:ln>
                <a:solidFill>
                  <a:srgbClr val="FF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purrr</a:t>
            </a:r>
            <a:r>
              <a:rPr kumimoji="0" lang="en-GB" sz="56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::map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34750B0-2FFB-4987-AD07-42453AE5ED86}"/>
              </a:ext>
            </a:extLst>
          </p:cNvPr>
          <p:cNvSpPr/>
          <p:nvPr/>
        </p:nvSpPr>
        <p:spPr>
          <a:xfrm>
            <a:off x="17038320" y="8229600"/>
            <a:ext cx="4242816" cy="1113070"/>
          </a:xfrm>
          <a:prstGeom prst="roundRect">
            <a:avLst/>
          </a:prstGeom>
          <a:solidFill>
            <a:schemeClr val="bg1"/>
          </a:solidFill>
          <a:ln w="25400" cap="flat">
            <a:solidFill>
              <a:schemeClr val="tx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6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lists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9C7EFC1-87BD-4659-9DD2-85150E0A13E1}"/>
              </a:ext>
            </a:extLst>
          </p:cNvPr>
          <p:cNvSpPr/>
          <p:nvPr/>
        </p:nvSpPr>
        <p:spPr>
          <a:xfrm>
            <a:off x="17038320" y="5285232"/>
            <a:ext cx="4242816" cy="1113070"/>
          </a:xfrm>
          <a:prstGeom prst="roundRect">
            <a:avLst/>
          </a:prstGeom>
          <a:solidFill>
            <a:schemeClr val="bg1"/>
          </a:solidFill>
          <a:ln w="25400" cap="flat">
            <a:solidFill>
              <a:schemeClr val="tx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6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R objects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A4593C8-6CE4-42EB-8BAB-908AE2C10406}"/>
              </a:ext>
            </a:extLst>
          </p:cNvPr>
          <p:cNvCxnSpPr>
            <a:cxnSpLocks/>
            <a:stCxn id="2" idx="2"/>
            <a:endCxn id="3" idx="0"/>
          </p:cNvCxnSpPr>
          <p:nvPr/>
        </p:nvCxnSpPr>
        <p:spPr>
          <a:xfrm>
            <a:off x="11076432" y="6398302"/>
            <a:ext cx="0" cy="1831298"/>
          </a:xfrm>
          <a:prstGeom prst="straightConnector1">
            <a:avLst/>
          </a:prstGeom>
          <a:noFill/>
          <a:ln w="508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EBA69B6-22F4-4978-A2A3-98BF7E905AE4}"/>
              </a:ext>
            </a:extLst>
          </p:cNvPr>
          <p:cNvSpPr txBox="1"/>
          <p:nvPr/>
        </p:nvSpPr>
        <p:spPr>
          <a:xfrm>
            <a:off x="11235649" y="6795540"/>
            <a:ext cx="1485983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uses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B6DF857-28C7-4354-B01E-ACFD9754FAD1}"/>
              </a:ext>
            </a:extLst>
          </p:cNvPr>
          <p:cNvCxnSpPr>
            <a:stCxn id="3" idx="3"/>
            <a:endCxn id="4" idx="1"/>
          </p:cNvCxnSpPr>
          <p:nvPr/>
        </p:nvCxnSpPr>
        <p:spPr>
          <a:xfrm>
            <a:off x="13197840" y="8786135"/>
            <a:ext cx="3840480" cy="0"/>
          </a:xfrm>
          <a:prstGeom prst="straightConnector1">
            <a:avLst/>
          </a:prstGeom>
          <a:noFill/>
          <a:ln w="508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B98BDFD3-AE36-481B-97D1-0FAE5BE5ABFD}"/>
              </a:ext>
            </a:extLst>
          </p:cNvPr>
          <p:cNvSpPr txBox="1"/>
          <p:nvPr/>
        </p:nvSpPr>
        <p:spPr>
          <a:xfrm>
            <a:off x="13384432" y="7711189"/>
            <a:ext cx="3467295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works with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43E8239-0B88-408E-9F55-4EF9CCDC8733}"/>
              </a:ext>
            </a:extLst>
          </p:cNvPr>
          <p:cNvCxnSpPr>
            <a:endCxn id="5" idx="2"/>
          </p:cNvCxnSpPr>
          <p:nvPr/>
        </p:nvCxnSpPr>
        <p:spPr>
          <a:xfrm flipV="1">
            <a:off x="19159728" y="6398302"/>
            <a:ext cx="0" cy="1812236"/>
          </a:xfrm>
          <a:prstGeom prst="straightConnector1">
            <a:avLst/>
          </a:prstGeom>
          <a:noFill/>
          <a:ln w="508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A8D5AB0-F4DF-447E-BD0B-587490AA4914}"/>
              </a:ext>
            </a:extLst>
          </p:cNvPr>
          <p:cNvSpPr txBox="1"/>
          <p:nvPr/>
        </p:nvSpPr>
        <p:spPr>
          <a:xfrm>
            <a:off x="19324538" y="6795540"/>
            <a:ext cx="2279470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type of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91B4C11-7AE5-400A-A02A-828FE0FF829D}"/>
              </a:ext>
            </a:extLst>
          </p:cNvPr>
          <p:cNvCxnSpPr>
            <a:cxnSpLocks/>
            <a:stCxn id="3" idx="2"/>
            <a:endCxn id="22" idx="0"/>
          </p:cNvCxnSpPr>
          <p:nvPr/>
        </p:nvCxnSpPr>
        <p:spPr>
          <a:xfrm>
            <a:off x="11076432" y="9342670"/>
            <a:ext cx="0" cy="1831297"/>
          </a:xfrm>
          <a:prstGeom prst="straightConnector1">
            <a:avLst/>
          </a:prstGeom>
          <a:noFill/>
          <a:ln w="508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259DDEF-60D9-4FBB-9560-FD304B46CE42}"/>
              </a:ext>
            </a:extLst>
          </p:cNvPr>
          <p:cNvSpPr txBox="1"/>
          <p:nvPr/>
        </p:nvSpPr>
        <p:spPr>
          <a:xfrm>
            <a:off x="11235648" y="9739908"/>
            <a:ext cx="1485983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uses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84F21C4F-0E6C-47F8-8AA4-CA2CAA978EF1}"/>
              </a:ext>
            </a:extLst>
          </p:cNvPr>
          <p:cNvSpPr/>
          <p:nvPr/>
        </p:nvSpPr>
        <p:spPr>
          <a:xfrm>
            <a:off x="8955024" y="11173967"/>
            <a:ext cx="4242816" cy="1113070"/>
          </a:xfrm>
          <a:prstGeom prst="roundRect">
            <a:avLst/>
          </a:prstGeom>
          <a:solidFill>
            <a:schemeClr val="bg1"/>
          </a:solidFill>
          <a:ln w="25400" cap="flat">
            <a:solidFill>
              <a:schemeClr val="tx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6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functions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6799F4E8-188E-45EF-B71D-F3E46F27E708}"/>
              </a:ext>
            </a:extLst>
          </p:cNvPr>
          <p:cNvSpPr/>
          <p:nvPr/>
        </p:nvSpPr>
        <p:spPr>
          <a:xfrm>
            <a:off x="8955024" y="2340864"/>
            <a:ext cx="4242816" cy="1113070"/>
          </a:xfrm>
          <a:prstGeom prst="roundRect">
            <a:avLst/>
          </a:prstGeom>
          <a:solidFill>
            <a:schemeClr val="bg1"/>
          </a:solidFill>
          <a:ln w="25400" cap="flat">
            <a:solidFill>
              <a:schemeClr val="tx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6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loops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BDE03BA-32BD-402D-9ABB-AC28ED4F40C2}"/>
              </a:ext>
            </a:extLst>
          </p:cNvPr>
          <p:cNvSpPr txBox="1"/>
          <p:nvPr/>
        </p:nvSpPr>
        <p:spPr>
          <a:xfrm>
            <a:off x="6804245" y="3851173"/>
            <a:ext cx="3927356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alternatively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74E9F19D-20B9-4D01-9649-0CD1E50586AE}"/>
              </a:ext>
            </a:extLst>
          </p:cNvPr>
          <p:cNvSpPr/>
          <p:nvPr/>
        </p:nvSpPr>
        <p:spPr>
          <a:xfrm>
            <a:off x="3402678" y="8229600"/>
            <a:ext cx="4242816" cy="1113070"/>
          </a:xfrm>
          <a:prstGeom prst="roundRect">
            <a:avLst/>
          </a:prstGeom>
          <a:solidFill>
            <a:schemeClr val="bg1"/>
          </a:solidFill>
          <a:ln w="25400" cap="flat">
            <a:solidFill>
              <a:schemeClr val="tx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6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apply</a:t>
            </a:r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4AE444B1-5065-469A-8197-8C3270081C5A}"/>
              </a:ext>
            </a:extLst>
          </p:cNvPr>
          <p:cNvCxnSpPr>
            <a:cxnSpLocks/>
            <a:stCxn id="2" idx="2"/>
            <a:endCxn id="42" idx="0"/>
          </p:cNvCxnSpPr>
          <p:nvPr/>
        </p:nvCxnSpPr>
        <p:spPr>
          <a:xfrm rot="5400000">
            <a:off x="7384610" y="4537778"/>
            <a:ext cx="1831298" cy="5552346"/>
          </a:xfrm>
          <a:prstGeom prst="bentConnector3">
            <a:avLst>
              <a:gd name="adj1" fmla="val 50000"/>
            </a:avLst>
          </a:prstGeom>
          <a:noFill/>
          <a:ln w="50800" cap="flat">
            <a:solidFill>
              <a:schemeClr val="bg1">
                <a:lumMod val="65000"/>
              </a:schemeClr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B96B81A4-C827-4F1C-A865-93923666C8C2}"/>
              </a:ext>
            </a:extLst>
          </p:cNvPr>
          <p:cNvSpPr txBox="1"/>
          <p:nvPr/>
        </p:nvSpPr>
        <p:spPr>
          <a:xfrm>
            <a:off x="5359277" y="6356541"/>
            <a:ext cx="3927356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alternatively</a:t>
            </a:r>
          </a:p>
        </p:txBody>
      </p: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4E9798B1-DC1F-472C-BA65-DC8063AC7B8B}"/>
              </a:ext>
            </a:extLst>
          </p:cNvPr>
          <p:cNvCxnSpPr>
            <a:cxnSpLocks/>
            <a:stCxn id="42" idx="2"/>
            <a:endCxn id="22" idx="1"/>
          </p:cNvCxnSpPr>
          <p:nvPr/>
        </p:nvCxnSpPr>
        <p:spPr>
          <a:xfrm rot="16200000" flipH="1">
            <a:off x="6045639" y="8821117"/>
            <a:ext cx="2387832" cy="3430938"/>
          </a:xfrm>
          <a:prstGeom prst="bentConnector2">
            <a:avLst/>
          </a:prstGeom>
          <a:noFill/>
          <a:ln w="50800" cap="flat">
            <a:solidFill>
              <a:schemeClr val="bg1">
                <a:lumMod val="65000"/>
              </a:schemeClr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EDB9536D-A753-4FBE-9F35-F8E10735EC84}"/>
              </a:ext>
            </a:extLst>
          </p:cNvPr>
          <p:cNvSpPr txBox="1"/>
          <p:nvPr/>
        </p:nvSpPr>
        <p:spPr>
          <a:xfrm>
            <a:off x="3720391" y="9739907"/>
            <a:ext cx="1485983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uses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C724F081-57BD-456E-BDFF-F1206267C28D}"/>
              </a:ext>
            </a:extLst>
          </p:cNvPr>
          <p:cNvCxnSpPr>
            <a:stCxn id="2" idx="0"/>
            <a:endCxn id="31" idx="2"/>
          </p:cNvCxnSpPr>
          <p:nvPr/>
        </p:nvCxnSpPr>
        <p:spPr>
          <a:xfrm flipV="1">
            <a:off x="11076432" y="3453934"/>
            <a:ext cx="0" cy="1831298"/>
          </a:xfrm>
          <a:prstGeom prst="straightConnector1">
            <a:avLst/>
          </a:prstGeom>
          <a:noFill/>
          <a:ln w="50800" cap="flat">
            <a:solidFill>
              <a:schemeClr val="bg1">
                <a:lumMod val="75000"/>
              </a:schemeClr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64FCA88A-F9CA-4E26-AFB1-86DB27414DE0}"/>
              </a:ext>
            </a:extLst>
          </p:cNvPr>
          <p:cNvCxnSpPr>
            <a:stCxn id="31" idx="3"/>
            <a:endCxn id="5" idx="0"/>
          </p:cNvCxnSpPr>
          <p:nvPr/>
        </p:nvCxnSpPr>
        <p:spPr>
          <a:xfrm>
            <a:off x="13197840" y="2897399"/>
            <a:ext cx="5961888" cy="2387833"/>
          </a:xfrm>
          <a:prstGeom prst="bentConnector2">
            <a:avLst/>
          </a:prstGeom>
          <a:noFill/>
          <a:ln w="50800" cap="flat">
            <a:solidFill>
              <a:schemeClr val="bg1">
                <a:lumMod val="75000"/>
              </a:schemeClr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7AA76F92-FE59-476A-AC48-C912F3FF7BC3}"/>
              </a:ext>
            </a:extLst>
          </p:cNvPr>
          <p:cNvSpPr txBox="1"/>
          <p:nvPr/>
        </p:nvSpPr>
        <p:spPr>
          <a:xfrm>
            <a:off x="14262256" y="3054494"/>
            <a:ext cx="3467295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works with</a:t>
            </a:r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9150AECA-B1D0-4D4B-A172-8ABB127AC0CA}"/>
              </a:ext>
            </a:extLst>
          </p:cNvPr>
          <p:cNvSpPr/>
          <p:nvPr/>
        </p:nvSpPr>
        <p:spPr>
          <a:xfrm rot="2272398">
            <a:off x="3960378" y="8546482"/>
            <a:ext cx="5528598" cy="1998466"/>
          </a:xfrm>
          <a:prstGeom prst="rightArrow">
            <a:avLst/>
          </a:prstGeom>
          <a:solidFill>
            <a:schemeClr val="accent3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6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YOU ARE HERE</a:t>
            </a:r>
          </a:p>
        </p:txBody>
      </p:sp>
    </p:spTree>
    <p:extLst>
      <p:ext uri="{BB962C8B-B14F-4D97-AF65-F5344CB8AC3E}">
        <p14:creationId xmlns:p14="http://schemas.microsoft.com/office/powerpoint/2010/main" val="3402337984"/>
      </p:ext>
    </p:extLst>
  </p:cSld>
  <p:clrMapOvr>
    <a:masterClrMapping/>
  </p:clrMapOvr>
  <p:transition spd="med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Quiz</a:t>
            </a:r>
          </a:p>
        </p:txBody>
      </p:sp>
      <p:sp>
        <p:nvSpPr>
          <p:cNvPr id="1487" name="What if what we want to do is not a function?…"/>
          <p:cNvSpPr txBox="1">
            <a:spLocks noGrp="1"/>
          </p:cNvSpPr>
          <p:nvPr>
            <p:ph type="body" sz="quarter" idx="4294967295"/>
          </p:nvPr>
        </p:nvSpPr>
        <p:spPr>
          <a:xfrm>
            <a:off x="4552738" y="3724073"/>
            <a:ext cx="15278525" cy="3764514"/>
          </a:xfrm>
          <a:prstGeom prst="rect">
            <a:avLst/>
          </a:prstGeom>
        </p:spPr>
        <p:txBody>
          <a:bodyPr lIns="71437" tIns="71437" rIns="71437" bIns="71437">
            <a:normAutofit/>
          </a:bodyPr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What if what we want to do is not a function? 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For example, what if the final grade is the mean exam score </a:t>
            </a:r>
            <a:r>
              <a:rPr b="1" dirty="0"/>
              <a:t>after we drop the lowest score</a:t>
            </a:r>
            <a:r>
              <a:rPr dirty="0"/>
              <a:t>?</a:t>
            </a:r>
          </a:p>
        </p:txBody>
      </p:sp>
      <p:sp>
        <p:nvSpPr>
          <p:cNvPr id="1488" name="A: Write a function."/>
          <p:cNvSpPr txBox="1"/>
          <p:nvPr/>
        </p:nvSpPr>
        <p:spPr>
          <a:xfrm>
            <a:off x="4552738" y="8002398"/>
            <a:ext cx="15278525" cy="37645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normAutofit/>
          </a:bodyPr>
          <a:lstStyle>
            <a:lvl1pPr algn="l">
              <a:spcBef>
                <a:spcPts val="2400"/>
              </a:spcBef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dirty="0"/>
              <a:t>A: Write </a:t>
            </a:r>
            <a:r>
              <a:rPr lang="en-GB" dirty="0"/>
              <a:t>our own </a:t>
            </a:r>
            <a:r>
              <a:rPr dirty="0"/>
              <a:t>function.</a:t>
            </a:r>
          </a:p>
        </p:txBody>
      </p:sp>
    </p:spTree>
    <p:extLst>
      <p:ext uri="{BB962C8B-B14F-4D97-AF65-F5344CB8AC3E}">
        <p14:creationId xmlns:p14="http://schemas.microsoft.com/office/powerpoint/2010/main" val="230867794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88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1. Write code that solves the problem for a real object"/>
          <p:cNvSpPr txBox="1"/>
          <p:nvPr/>
        </p:nvSpPr>
        <p:spPr>
          <a:xfrm>
            <a:off x="2228772" y="2716876"/>
            <a:ext cx="19946607" cy="49317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1. Write code that solves the problem for a real object</a:t>
            </a:r>
          </a:p>
        </p:txBody>
      </p:sp>
      <p:pic>
        <p:nvPicPr>
          <p:cNvPr id="1494" name="purrr.png" descr="purrr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49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496" name="Rectangle"/>
          <p:cNvSpPr/>
          <p:nvPr/>
        </p:nvSpPr>
        <p:spPr>
          <a:xfrm>
            <a:off x="2307387" y="3945298"/>
            <a:ext cx="19769226" cy="5138095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497" name="vec &lt;- exams$student1"/>
          <p:cNvSpPr txBox="1"/>
          <p:nvPr/>
        </p:nvSpPr>
        <p:spPr>
          <a:xfrm>
            <a:off x="2562586" y="4048466"/>
            <a:ext cx="15535732" cy="49317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&lt;- exams$student1</a:t>
            </a:r>
          </a:p>
        </p:txBody>
      </p:sp>
      <p:sp>
        <p:nvSpPr>
          <p:cNvPr id="1498" name="Functions (very basics)"/>
          <p:cNvSpPr txBox="1"/>
          <p:nvPr/>
        </p:nvSpPr>
        <p:spPr>
          <a:xfrm>
            <a:off x="4007752" y="2747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Functions</a:t>
            </a:r>
            <a:r>
              <a:rPr>
                <a:latin typeface="Source Sans Pro Light"/>
                <a:ea typeface="Source Sans Pro Light"/>
                <a:cs typeface="Source Sans Pro Light"/>
                <a:sym typeface="Source Sans Pro Light"/>
              </a:rPr>
              <a:t> (very basics)</a:t>
            </a:r>
          </a:p>
        </p:txBody>
      </p:sp>
    </p:spTree>
  </p:cSld>
  <p:clrMapOvr>
    <a:masterClrMapping/>
  </p:clrMapOvr>
  <p:transition spd="med"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1. Write code that solves the problem for a real object"/>
          <p:cNvSpPr txBox="1"/>
          <p:nvPr/>
        </p:nvSpPr>
        <p:spPr>
          <a:xfrm>
            <a:off x="2228772" y="2716876"/>
            <a:ext cx="19946607" cy="49317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1. Write code that solves the problem for a real object</a:t>
            </a:r>
          </a:p>
        </p:txBody>
      </p:sp>
      <p:pic>
        <p:nvPicPr>
          <p:cNvPr id="1501" name="purrr.png" descr="purrr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50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503" name="Rectangle"/>
          <p:cNvSpPr/>
          <p:nvPr/>
        </p:nvSpPr>
        <p:spPr>
          <a:xfrm>
            <a:off x="2307387" y="3945298"/>
            <a:ext cx="19769226" cy="5138095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504" name="vec &lt;- exams$student1…"/>
          <p:cNvSpPr txBox="1"/>
          <p:nvPr/>
        </p:nvSpPr>
        <p:spPr>
          <a:xfrm>
            <a:off x="2562586" y="4048466"/>
            <a:ext cx="15535732" cy="49317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&lt;- exams$student1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(sum(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- min(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)) / (length(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- 1)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5358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73.34424</a:t>
            </a:r>
          </a:p>
        </p:txBody>
      </p:sp>
      <p:sp>
        <p:nvSpPr>
          <p:cNvPr id="1505" name="To write a function (very basics)"/>
          <p:cNvSpPr txBox="1"/>
          <p:nvPr/>
        </p:nvSpPr>
        <p:spPr>
          <a:xfrm>
            <a:off x="4007752" y="2747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 fontScale="92500"/>
          </a:bodyPr>
          <a:lstStyle/>
          <a:p>
            <a:pPr defTabSz="578358">
              <a:defRPr sz="99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To write a function</a:t>
            </a:r>
            <a:r>
              <a:rPr>
                <a:latin typeface="Source Sans Pro Light"/>
                <a:ea typeface="Source Sans Pro Light"/>
                <a:cs typeface="Source Sans Pro Light"/>
                <a:sym typeface="Source Sans Pro Light"/>
              </a:rPr>
              <a:t> (very basics)</a:t>
            </a:r>
          </a:p>
        </p:txBody>
      </p:sp>
    </p:spTree>
  </p:cSld>
  <p:clrMapOvr>
    <a:masterClrMapping/>
  </p:clrMapOvr>
  <p:transition spd="med"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7" name="Note: this code does the same thing no matter what vec is.…"/>
          <p:cNvSpPr txBox="1"/>
          <p:nvPr/>
        </p:nvSpPr>
        <p:spPr>
          <a:xfrm>
            <a:off x="2218696" y="1548056"/>
            <a:ext cx="19946607" cy="2027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Note: </a:t>
            </a:r>
            <a:r>
              <a:rPr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this code does the same thing no matter what </a:t>
            </a:r>
            <a:r>
              <a:rPr dirty="0" err="1">
                <a:latin typeface="Source Sans Pro Light"/>
                <a:ea typeface="Source Sans Pro Light"/>
                <a:cs typeface="Source Sans Pro Light"/>
                <a:sym typeface="Source Sans Pro Light"/>
              </a:rPr>
              <a:t>vec</a:t>
            </a:r>
            <a:r>
              <a:rPr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 is.</a:t>
            </a:r>
          </a:p>
          <a:p>
            <a: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rPr dirty="0"/>
              <a:t>But it is a bother to redefine </a:t>
            </a:r>
            <a:r>
              <a:rPr dirty="0" err="1"/>
              <a:t>vec</a:t>
            </a:r>
            <a:r>
              <a:rPr dirty="0"/>
              <a:t> each time we use the code.</a:t>
            </a:r>
          </a:p>
        </p:txBody>
      </p:sp>
      <p:pic>
        <p:nvPicPr>
          <p:cNvPr id="1508" name="purrr.png" descr="purrr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50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510" name="Rectangle"/>
          <p:cNvSpPr/>
          <p:nvPr/>
        </p:nvSpPr>
        <p:spPr>
          <a:xfrm>
            <a:off x="2307387" y="3945298"/>
            <a:ext cx="19769226" cy="9300755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511" name="vec &lt;- exams$student1…"/>
          <p:cNvSpPr txBox="1"/>
          <p:nvPr/>
        </p:nvSpPr>
        <p:spPr>
          <a:xfrm>
            <a:off x="2562586" y="4048466"/>
            <a:ext cx="15535732" cy="90944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537463">
              <a:spcBef>
                <a:spcPts val="1300"/>
              </a:spcBef>
              <a:defRPr sz="4324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&lt;- exams$student1</a:t>
            </a:r>
          </a:p>
          <a:p>
            <a:pPr algn="l" defTabSz="537463">
              <a:spcBef>
                <a:spcPts val="1300"/>
              </a:spcBef>
              <a:defRPr sz="4324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(sum(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- min(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)) / (length(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- 1)</a:t>
            </a:r>
          </a:p>
          <a:p>
            <a:pPr algn="l" defTabSz="537463">
              <a:spcBef>
                <a:spcPts val="1300"/>
              </a:spcBef>
              <a:defRPr sz="4324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&lt;- exams$student2</a:t>
            </a:r>
          </a:p>
          <a:p>
            <a:pPr algn="l" defTabSz="537463">
              <a:spcBef>
                <a:spcPts val="1300"/>
              </a:spcBef>
              <a:defRPr sz="4324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(sum(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- min(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)) / (length(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- 1)</a:t>
            </a:r>
          </a:p>
          <a:p>
            <a:pPr algn="l" defTabSz="537463">
              <a:spcBef>
                <a:spcPts val="1300"/>
              </a:spcBef>
              <a:defRPr sz="4324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&lt;- exams$student3</a:t>
            </a:r>
          </a:p>
          <a:p>
            <a:pPr algn="l" defTabSz="537463">
              <a:spcBef>
                <a:spcPts val="1300"/>
              </a:spcBef>
              <a:defRPr sz="4324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(sum(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- min(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)) / (length(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- 1)</a:t>
            </a:r>
          </a:p>
          <a:p>
            <a:pPr algn="l" defTabSz="537463">
              <a:spcBef>
                <a:spcPts val="1300"/>
              </a:spcBef>
              <a:defRPr sz="4324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&lt;- exams$student4</a:t>
            </a:r>
          </a:p>
          <a:p>
            <a:pPr algn="l" defTabSz="537463">
              <a:spcBef>
                <a:spcPts val="1300"/>
              </a:spcBef>
              <a:defRPr sz="4324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(sum(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- min(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)) / (length(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- 1)</a:t>
            </a:r>
          </a:p>
          <a:p>
            <a:pPr algn="l" defTabSz="537463">
              <a:spcBef>
                <a:spcPts val="1300"/>
              </a:spcBef>
              <a:defRPr sz="4324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&lt;- exams$student5</a:t>
            </a:r>
          </a:p>
          <a:p>
            <a:pPr algn="l" defTabSz="537463">
              <a:spcBef>
                <a:spcPts val="1300"/>
              </a:spcBef>
              <a:defRPr sz="4324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(sum(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- min(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)) / (length(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- 1)</a:t>
            </a:r>
          </a:p>
        </p:txBody>
      </p:sp>
    </p:spTree>
  </p:cSld>
  <p:clrMapOvr>
    <a:masterClrMapping/>
  </p:clrMapOvr>
  <p:transition spd="med"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7" name="Note: this code does the same thing no matter what vec is.…"/>
          <p:cNvSpPr txBox="1"/>
          <p:nvPr/>
        </p:nvSpPr>
        <p:spPr>
          <a:xfrm>
            <a:off x="2218696" y="1548056"/>
            <a:ext cx="19946607" cy="2027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b="1" dirty="0"/>
              <a:t>ALSO</a:t>
            </a:r>
            <a:r>
              <a:rPr lang="en-GB" dirty="0"/>
              <a:t>: If you write (essentially the same) code &gt;3 times, you should write a function…</a:t>
            </a:r>
            <a:endParaRPr dirty="0"/>
          </a:p>
        </p:txBody>
      </p:sp>
      <p:pic>
        <p:nvPicPr>
          <p:cNvPr id="1508" name="purrr.png" descr="purrr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50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510" name="Rectangle"/>
          <p:cNvSpPr/>
          <p:nvPr/>
        </p:nvSpPr>
        <p:spPr>
          <a:xfrm>
            <a:off x="2307387" y="3871510"/>
            <a:ext cx="19769226" cy="9094419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511" name="vec &lt;- exams$student1…"/>
          <p:cNvSpPr txBox="1"/>
          <p:nvPr/>
        </p:nvSpPr>
        <p:spPr>
          <a:xfrm>
            <a:off x="2562586" y="4048466"/>
            <a:ext cx="15535732" cy="90944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537463">
              <a:spcBef>
                <a:spcPts val="1300"/>
              </a:spcBef>
              <a:defRPr sz="4324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&lt;- exams$student1</a:t>
            </a:r>
          </a:p>
          <a:p>
            <a:pPr algn="l" defTabSz="537463">
              <a:spcBef>
                <a:spcPts val="1300"/>
              </a:spcBef>
              <a:defRPr sz="4324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(sum(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- min(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)) / (length(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- 1)</a:t>
            </a:r>
          </a:p>
          <a:p>
            <a:pPr algn="l" defTabSz="537463">
              <a:spcBef>
                <a:spcPts val="1300"/>
              </a:spcBef>
              <a:defRPr sz="4324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&lt;- exams$student2</a:t>
            </a:r>
          </a:p>
          <a:p>
            <a:pPr algn="l" defTabSz="537463">
              <a:spcBef>
                <a:spcPts val="1300"/>
              </a:spcBef>
              <a:defRPr sz="4324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(sum(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- min(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)) / (length(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- 1)</a:t>
            </a:r>
          </a:p>
          <a:p>
            <a:pPr algn="l" defTabSz="537463">
              <a:spcBef>
                <a:spcPts val="1300"/>
              </a:spcBef>
              <a:defRPr sz="4324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&lt;- exams$student3</a:t>
            </a:r>
          </a:p>
          <a:p>
            <a:pPr algn="l" defTabSz="537463">
              <a:spcBef>
                <a:spcPts val="1300"/>
              </a:spcBef>
              <a:defRPr sz="4324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(sum(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- min(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)) / (length(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- 1)</a:t>
            </a:r>
          </a:p>
          <a:p>
            <a:pPr algn="l" defTabSz="537463">
              <a:spcBef>
                <a:spcPts val="1300"/>
              </a:spcBef>
              <a:defRPr sz="4324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&lt;- exams$student4</a:t>
            </a:r>
          </a:p>
          <a:p>
            <a:pPr algn="l" defTabSz="537463">
              <a:spcBef>
                <a:spcPts val="1300"/>
              </a:spcBef>
              <a:defRPr sz="4324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(sum(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- min(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)) / (length(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- 1)</a:t>
            </a:r>
          </a:p>
          <a:p>
            <a:pPr algn="l" defTabSz="537463">
              <a:spcBef>
                <a:spcPts val="1300"/>
              </a:spcBef>
              <a:defRPr sz="4324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&lt;- exams$student5</a:t>
            </a:r>
          </a:p>
          <a:p>
            <a:pPr algn="l" defTabSz="537463">
              <a:spcBef>
                <a:spcPts val="1300"/>
              </a:spcBef>
              <a:defRPr sz="4324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(sum(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- min(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)) / (length(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- 1)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310D650-20FA-405B-8977-434B75EB891C}"/>
              </a:ext>
            </a:extLst>
          </p:cNvPr>
          <p:cNvSpPr/>
          <p:nvPr/>
        </p:nvSpPr>
        <p:spPr>
          <a:xfrm>
            <a:off x="0" y="13041442"/>
            <a:ext cx="2562586" cy="549276"/>
          </a:xfrm>
          <a:prstGeom prst="rect">
            <a:avLst/>
          </a:prstGeom>
          <a:solidFill>
            <a:schemeClr val="bg1"/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5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295179554"/>
      </p:ext>
    </p:extLst>
  </p:cSld>
  <p:clrMapOvr>
    <a:masterClrMapping/>
  </p:clrMapOvr>
  <p:transition spd="med"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3" name="1. Write code that solves the problem for a real object…"/>
          <p:cNvSpPr txBox="1"/>
          <p:nvPr/>
        </p:nvSpPr>
        <p:spPr>
          <a:xfrm>
            <a:off x="2228772" y="2716876"/>
            <a:ext cx="19946607" cy="49317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1. Write code that solves the problem for a real object</a:t>
            </a:r>
          </a:p>
          <a:p>
            <a:pPr algn="l"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2. Wrap the code in </a:t>
            </a:r>
            <a:r>
              <a:rPr b="1">
                <a:solidFill>
                  <a:srgbClr val="78AAD6"/>
                </a:solidFill>
              </a:rPr>
              <a:t>function(){}</a:t>
            </a:r>
            <a:r>
              <a:t> to save it</a:t>
            </a:r>
          </a:p>
        </p:txBody>
      </p:sp>
      <p:pic>
        <p:nvPicPr>
          <p:cNvPr id="1514" name="purrr.png" descr="purrr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51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516" name="Rectangle"/>
          <p:cNvSpPr/>
          <p:nvPr/>
        </p:nvSpPr>
        <p:spPr>
          <a:xfrm>
            <a:off x="2307387" y="4872293"/>
            <a:ext cx="19769226" cy="5138095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517" name="vec &lt;- exams[[1]]…"/>
          <p:cNvSpPr txBox="1"/>
          <p:nvPr/>
        </p:nvSpPr>
        <p:spPr>
          <a:xfrm>
            <a:off x="2562586" y="4975461"/>
            <a:ext cx="15535732" cy="49317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&lt;- exams[[1]]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grade &lt;- function() {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(sum(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- min(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)) / (length(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- 1)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1518" name="To write a function (very basics)"/>
          <p:cNvSpPr txBox="1"/>
          <p:nvPr/>
        </p:nvSpPr>
        <p:spPr>
          <a:xfrm>
            <a:off x="4007752" y="2747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 fontScale="92500"/>
          </a:bodyPr>
          <a:lstStyle/>
          <a:p>
            <a:pPr defTabSz="578358">
              <a:defRPr sz="99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To write a function</a:t>
            </a:r>
            <a:r>
              <a:rPr>
                <a:latin typeface="Source Sans Pro Light"/>
                <a:ea typeface="Source Sans Pro Light"/>
                <a:cs typeface="Source Sans Pro Light"/>
                <a:sym typeface="Source Sans Pro Light"/>
              </a:rPr>
              <a:t> (very basics)</a:t>
            </a:r>
          </a:p>
        </p:txBody>
      </p:sp>
    </p:spTree>
  </p:cSld>
  <p:clrMapOvr>
    <a:masterClrMapping/>
  </p:clrMapOvr>
  <p:transition spd="med"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0" name="1. Write code that solves the problem for a real object…"/>
          <p:cNvSpPr txBox="1"/>
          <p:nvPr/>
        </p:nvSpPr>
        <p:spPr>
          <a:xfrm>
            <a:off x="2228772" y="2716876"/>
            <a:ext cx="19946607" cy="49317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rPr dirty="0"/>
              <a:t>1. Write code that solves the problem for a real object</a:t>
            </a:r>
          </a:p>
          <a:p>
            <a: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rPr dirty="0"/>
              <a:t>2. Wrap the code in function(){} to save it</a:t>
            </a:r>
          </a:p>
          <a:p>
            <a:pPr algn="l"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3. Add the name of the real object as the function argument</a:t>
            </a:r>
          </a:p>
        </p:txBody>
      </p:sp>
      <p:pic>
        <p:nvPicPr>
          <p:cNvPr id="1521" name="purrr.png" descr="purrr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52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523" name="Rectangle"/>
          <p:cNvSpPr/>
          <p:nvPr/>
        </p:nvSpPr>
        <p:spPr>
          <a:xfrm>
            <a:off x="2307387" y="5844001"/>
            <a:ext cx="19769226" cy="5138094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524" name="vec &lt;- exams[[1]]…"/>
          <p:cNvSpPr txBox="1"/>
          <p:nvPr/>
        </p:nvSpPr>
        <p:spPr>
          <a:xfrm>
            <a:off x="2562586" y="5947169"/>
            <a:ext cx="15535732" cy="49317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&lt;- exams[[1]]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grade &lt;- function(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(sum(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- min(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)) / (length(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- 1)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1525" name="To write a function (very basics)"/>
          <p:cNvSpPr txBox="1"/>
          <p:nvPr/>
        </p:nvSpPr>
        <p:spPr>
          <a:xfrm>
            <a:off x="4007752" y="2747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 fontScale="92500"/>
          </a:bodyPr>
          <a:lstStyle/>
          <a:p>
            <a:pPr defTabSz="578358">
              <a:defRPr sz="99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To write a function</a:t>
            </a:r>
            <a:r>
              <a:rPr>
                <a:latin typeface="Source Sans Pro Light"/>
                <a:ea typeface="Source Sans Pro Light"/>
                <a:cs typeface="Source Sans Pro Light"/>
                <a:sym typeface="Source Sans Pro Light"/>
              </a:rPr>
              <a:t> (very basics)</a:t>
            </a:r>
          </a:p>
        </p:txBody>
      </p:sp>
    </p:spTree>
  </p:cSld>
  <p:clrMapOvr>
    <a:masterClrMapping/>
  </p:clrMapOvr>
  <p:transition spd="med"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7" name="purrr.png" descr="purrr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52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529" name="Rectangle"/>
          <p:cNvSpPr/>
          <p:nvPr/>
        </p:nvSpPr>
        <p:spPr>
          <a:xfrm>
            <a:off x="2317463" y="7700227"/>
            <a:ext cx="19769227" cy="5138095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530" name="vec &lt;- exams[[1]]…"/>
          <p:cNvSpPr txBox="1"/>
          <p:nvPr/>
        </p:nvSpPr>
        <p:spPr>
          <a:xfrm>
            <a:off x="2572662" y="7803395"/>
            <a:ext cx="15535732" cy="49317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&lt;- exams[[1]]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grade &lt;- function(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(sum(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- min(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)) / (length(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- 1)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grade(exams[[2]])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dirty="0">
                <a:solidFill>
                  <a:srgbClr val="5358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76.93898</a:t>
            </a:r>
          </a:p>
        </p:txBody>
      </p:sp>
      <p:sp>
        <p:nvSpPr>
          <p:cNvPr id="1531" name="To write a function (very basics)"/>
          <p:cNvSpPr txBox="1"/>
          <p:nvPr/>
        </p:nvSpPr>
        <p:spPr>
          <a:xfrm>
            <a:off x="4007752" y="2747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 fontScale="92500"/>
          </a:bodyPr>
          <a:lstStyle/>
          <a:p>
            <a:pPr defTabSz="578358">
              <a:defRPr sz="99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To write a function</a:t>
            </a:r>
            <a:r>
              <a:rPr>
                <a:latin typeface="Source Sans Pro Light"/>
                <a:ea typeface="Source Sans Pro Light"/>
                <a:cs typeface="Source Sans Pro Light"/>
                <a:sym typeface="Source Sans Pro Light"/>
              </a:rPr>
              <a:t> (very basics)</a:t>
            </a:r>
          </a:p>
        </p:txBody>
      </p:sp>
      <p:sp>
        <p:nvSpPr>
          <p:cNvPr id="1532" name="1. Write code that solves the problem for a real object…"/>
          <p:cNvSpPr txBox="1"/>
          <p:nvPr/>
        </p:nvSpPr>
        <p:spPr>
          <a:xfrm>
            <a:off x="2228772" y="2716876"/>
            <a:ext cx="19946607" cy="49317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rPr dirty="0"/>
              <a:t>1. Write code that solves the problem for a real object</a:t>
            </a:r>
          </a:p>
          <a:p>
            <a: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rPr dirty="0"/>
              <a:t>2. Wrap the code in function(){} to save it</a:t>
            </a:r>
          </a:p>
          <a:p>
            <a: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rPr dirty="0"/>
              <a:t>3. Add the name of the real object as the function argument</a:t>
            </a:r>
          </a:p>
          <a:p>
            <a:pPr algn="l"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4. To run the function, call the object followed by parentheses.  </a:t>
            </a:r>
          </a:p>
          <a:p>
            <a:pPr algn="l"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     Supply new values to use for each of the arguments.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3" name="Group"/>
          <p:cNvGrpSpPr/>
          <p:nvPr/>
        </p:nvGrpSpPr>
        <p:grpSpPr>
          <a:xfrm>
            <a:off x="8535737" y="959687"/>
            <a:ext cx="9217145" cy="2191749"/>
            <a:chOff x="0" y="0"/>
            <a:chExt cx="9217143" cy="2191747"/>
          </a:xfrm>
        </p:grpSpPr>
        <p:sp>
          <p:nvSpPr>
            <p:cNvPr id="167" name="Rectangle"/>
            <p:cNvSpPr/>
            <p:nvPr/>
          </p:nvSpPr>
          <p:spPr>
            <a:xfrm>
              <a:off x="0" y="12808"/>
              <a:ext cx="9217144" cy="2153540"/>
            </a:xfrm>
            <a:prstGeom prst="rect">
              <a:avLst/>
            </a:prstGeom>
            <a:solidFill>
              <a:srgbClr val="78AAD6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68" name="Line"/>
            <p:cNvSpPr/>
            <p:nvPr/>
          </p:nvSpPr>
          <p:spPr>
            <a:xfrm flipV="1">
              <a:off x="3081091" y="0"/>
              <a:ext cx="1" cy="2178939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69" name="Line"/>
            <p:cNvSpPr/>
            <p:nvPr/>
          </p:nvSpPr>
          <p:spPr>
            <a:xfrm flipV="1">
              <a:off x="6129634" y="12808"/>
              <a:ext cx="1" cy="2178940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70" name="&quot;one&quot;"/>
            <p:cNvSpPr txBox="1"/>
            <p:nvPr/>
          </p:nvSpPr>
          <p:spPr>
            <a:xfrm>
              <a:off x="10129" y="651428"/>
              <a:ext cx="3072126" cy="901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5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"one"</a:t>
              </a:r>
            </a:p>
          </p:txBody>
        </p:sp>
        <p:sp>
          <p:nvSpPr>
            <p:cNvPr id="171" name="&quot;two&quot;"/>
            <p:cNvSpPr txBox="1"/>
            <p:nvPr/>
          </p:nvSpPr>
          <p:spPr>
            <a:xfrm>
              <a:off x="3095516" y="651428"/>
              <a:ext cx="3026110" cy="901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5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"two"</a:t>
              </a:r>
            </a:p>
          </p:txBody>
        </p:sp>
        <p:sp>
          <p:nvSpPr>
            <p:cNvPr id="172" name="&quot;three&quot;"/>
            <p:cNvSpPr txBox="1"/>
            <p:nvPr/>
          </p:nvSpPr>
          <p:spPr>
            <a:xfrm>
              <a:off x="6129633" y="651428"/>
              <a:ext cx="3072126" cy="901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5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"three"</a:t>
              </a:r>
            </a:p>
          </p:txBody>
        </p:sp>
      </p:grpSp>
      <p:sp>
        <p:nvSpPr>
          <p:cNvPr id="174" name="character"/>
          <p:cNvSpPr txBox="1"/>
          <p:nvPr/>
        </p:nvSpPr>
        <p:spPr>
          <a:xfrm>
            <a:off x="18360981" y="1598415"/>
            <a:ext cx="2618741" cy="901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character</a:t>
            </a:r>
          </a:p>
        </p:txBody>
      </p:sp>
      <p:sp>
        <p:nvSpPr>
          <p:cNvPr id="175" name="Atomic Vector"/>
          <p:cNvSpPr txBox="1"/>
          <p:nvPr/>
        </p:nvSpPr>
        <p:spPr>
          <a:xfrm>
            <a:off x="4581496" y="1536304"/>
            <a:ext cx="2175274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dirty="0"/>
              <a:t>Vector</a:t>
            </a:r>
          </a:p>
        </p:txBody>
      </p:sp>
      <p:pic>
        <p:nvPicPr>
          <p:cNvPr id="176" name="R-logo.001.png" descr="R-logo.001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177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3" name="Rectangle">
            <a:extLst>
              <a:ext uri="{FF2B5EF4-FFF2-40B4-BE49-F238E27FC236}">
                <a16:creationId xmlns:a16="http://schemas.microsoft.com/office/drawing/2014/main" id="{D49755C1-CE5E-4514-88BF-1DE2BB9D1AC9}"/>
              </a:ext>
            </a:extLst>
          </p:cNvPr>
          <p:cNvSpPr/>
          <p:nvPr/>
        </p:nvSpPr>
        <p:spPr>
          <a:xfrm>
            <a:off x="503852" y="6505373"/>
            <a:ext cx="22864232" cy="157529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dirty="0"/>
          </a:p>
        </p:txBody>
      </p:sp>
      <p:sp>
        <p:nvSpPr>
          <p:cNvPr id="14" name="lm(price ~ carat + cut + color + clarity, data = diamonds)">
            <a:extLst>
              <a:ext uri="{FF2B5EF4-FFF2-40B4-BE49-F238E27FC236}">
                <a16:creationId xmlns:a16="http://schemas.microsoft.com/office/drawing/2014/main" id="{61C7FE20-1A4F-4A98-A191-BEAC674CDF18}"/>
              </a:ext>
            </a:extLst>
          </p:cNvPr>
          <p:cNvSpPr txBox="1"/>
          <p:nvPr/>
        </p:nvSpPr>
        <p:spPr>
          <a:xfrm>
            <a:off x="868572" y="6837250"/>
            <a:ext cx="22459979" cy="10305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myVector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&lt;- c("one", "two", "three")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9596393"/>
      </p:ext>
    </p:extLst>
  </p:cSld>
  <p:clrMapOvr>
    <a:masterClrMapping/>
  </p:clrMapOvr>
  <p:transition spd="med"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4" name="purrr.png" descr="purrr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53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536" name="Rectangle"/>
          <p:cNvSpPr/>
          <p:nvPr/>
        </p:nvSpPr>
        <p:spPr>
          <a:xfrm>
            <a:off x="2307387" y="2708639"/>
            <a:ext cx="19769226" cy="818920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537" name="grade &lt;- function(vec) {…"/>
          <p:cNvSpPr txBox="1"/>
          <p:nvPr/>
        </p:nvSpPr>
        <p:spPr>
          <a:xfrm>
            <a:off x="2562586" y="2811808"/>
            <a:ext cx="19481128" cy="82019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grade &lt;- function(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(sum(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- min(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)) / (length(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- 1)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exams %&gt;%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map_dbl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(grade)</a:t>
            </a:r>
            <a:endParaRPr dirty="0">
              <a:solidFill>
                <a:schemeClr val="accent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1500"/>
              </a:spcBef>
              <a:defRPr sz="47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student1  student2  student3  student4  student5 </a:t>
            </a:r>
          </a:p>
          <a:p>
            <a:pPr algn="l">
              <a:spcBef>
                <a:spcPts val="1500"/>
              </a:spcBef>
              <a:defRPr sz="47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73.34424  76.93898  72.06320  78.00649  81.68257 </a:t>
            </a:r>
          </a:p>
        </p:txBody>
      </p:sp>
    </p:spTree>
  </p:cSld>
  <p:clrMapOvr>
    <a:masterClrMapping/>
  </p:clrMapOvr>
  <p:transition spd="med"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9" name="purrr.png" descr="purrr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54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541" name="Rectangle"/>
          <p:cNvSpPr/>
          <p:nvPr/>
        </p:nvSpPr>
        <p:spPr>
          <a:xfrm>
            <a:off x="2307387" y="2708639"/>
            <a:ext cx="19769226" cy="818920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542" name="grade &lt;- function(x) {…"/>
          <p:cNvSpPr txBox="1"/>
          <p:nvPr/>
        </p:nvSpPr>
        <p:spPr>
          <a:xfrm>
            <a:off x="2562586" y="2811808"/>
            <a:ext cx="19481128" cy="82019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grade &lt;- function(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(sum(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- min(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)) / (length(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- 1)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exams %&gt;%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map_dbl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(grade)</a:t>
            </a:r>
            <a:endParaRPr dirty="0">
              <a:solidFill>
                <a:schemeClr val="accent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1500"/>
              </a:spcBef>
              <a:defRPr sz="47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student1  student2  student3  student4  student5 </a:t>
            </a:r>
          </a:p>
          <a:p>
            <a:pPr algn="l">
              <a:spcBef>
                <a:spcPts val="1500"/>
              </a:spcBef>
              <a:defRPr sz="47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73.34424  76.93898  72.06320  78.00649  81.68257 </a:t>
            </a:r>
          </a:p>
        </p:txBody>
      </p:sp>
    </p:spTree>
  </p:cSld>
  <p:clrMapOvr>
    <a:masterClrMapping/>
  </p:clrMapOvr>
  <p:transition spd="med"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4" name="purrr.png" descr="purrr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54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546" name="Rectangle"/>
          <p:cNvSpPr/>
          <p:nvPr/>
        </p:nvSpPr>
        <p:spPr>
          <a:xfrm>
            <a:off x="1329641" y="2708639"/>
            <a:ext cx="21463168" cy="6284085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547" name="grade &lt;- function(x) (sum(x) - min(x)) / (length(x) - 1)…"/>
          <p:cNvSpPr txBox="1"/>
          <p:nvPr/>
        </p:nvSpPr>
        <p:spPr>
          <a:xfrm>
            <a:off x="1584841" y="2811808"/>
            <a:ext cx="21475868" cy="60777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grade &lt;- 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function(x) (sum(x) - min(x)) / (length(x) - 1)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endParaRPr dirty="0">
              <a:solidFill>
                <a:schemeClr val="accent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exams %&gt;%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map_dbl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(grade)</a:t>
            </a:r>
            <a:endParaRPr dirty="0">
              <a:solidFill>
                <a:schemeClr val="accent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1500"/>
              </a:spcBef>
              <a:defRPr sz="47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student1  student2  student3  student4  student5 </a:t>
            </a:r>
          </a:p>
          <a:p>
            <a:pPr algn="l">
              <a:spcBef>
                <a:spcPts val="1500"/>
              </a:spcBef>
              <a:defRPr sz="47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73.34424  76.93898  72.06320  78.00649  81.68257 </a:t>
            </a:r>
          </a:p>
        </p:txBody>
      </p:sp>
      <p:sp>
        <p:nvSpPr>
          <p:cNvPr id="1548" name="Line"/>
          <p:cNvSpPr/>
          <p:nvPr/>
        </p:nvSpPr>
        <p:spPr>
          <a:xfrm flipH="1" flipV="1">
            <a:off x="3443064" y="3737273"/>
            <a:ext cx="2435777" cy="2054016"/>
          </a:xfrm>
          <a:prstGeom prst="line">
            <a:avLst/>
          </a:prstGeom>
          <a:ln w="1524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48" grpId="1" animBg="1" advAuto="0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0" name="purrr.png" descr="purrr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55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552" name="Rectangle"/>
          <p:cNvSpPr/>
          <p:nvPr/>
        </p:nvSpPr>
        <p:spPr>
          <a:xfrm>
            <a:off x="1329641" y="2708639"/>
            <a:ext cx="21463168" cy="6284085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553" name="grade &lt;- function(x) (sum(x) - min(x)) / (length(x) - 1)…"/>
          <p:cNvSpPr txBox="1"/>
          <p:nvPr/>
        </p:nvSpPr>
        <p:spPr>
          <a:xfrm>
            <a:off x="1584841" y="2811808"/>
            <a:ext cx="21475868" cy="60777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grade &lt;- function(x) (sum(x) - min(x)) / (length(x) - 1)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exams %&gt;%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map_dbl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function(x) (sum(x) - min(x)) / (length(x) - 1)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dirty="0">
              <a:solidFill>
                <a:schemeClr val="accent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1500"/>
              </a:spcBef>
              <a:defRPr sz="47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student1  student2  student3  student4  student5 </a:t>
            </a:r>
          </a:p>
          <a:p>
            <a:pPr algn="l">
              <a:spcBef>
                <a:spcPts val="1500"/>
              </a:spcBef>
              <a:defRPr sz="47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73.34424  76.93898  72.06320  78.00649  81.68257 </a:t>
            </a:r>
          </a:p>
        </p:txBody>
      </p:sp>
    </p:spTree>
  </p:cSld>
  <p:clrMapOvr>
    <a:masterClrMapping/>
  </p:clrMapOvr>
  <p:transition spd="med"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5" name="Your Turn 6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 6</a:t>
            </a:r>
          </a:p>
        </p:txBody>
      </p:sp>
      <p:sp>
        <p:nvSpPr>
          <p:cNvPr id="1556" name="Write a function that counts the best exam twice and then takes the average. Use it to grade all of the students.…"/>
          <p:cNvSpPr txBox="1">
            <a:spLocks noGrp="1"/>
          </p:cNvSpPr>
          <p:nvPr>
            <p:ph type="body" idx="4294967295"/>
          </p:nvPr>
        </p:nvSpPr>
        <p:spPr>
          <a:xfrm>
            <a:off x="2815411" y="2684479"/>
            <a:ext cx="18753178" cy="8347041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Write a function that counts the best exam twice and then takes the average. Use it to grade all of the students.</a:t>
            </a:r>
          </a:p>
          <a:p>
            <a:pPr marL="0" indent="0" defTabSz="584200">
              <a:spcBef>
                <a:spcPts val="0"/>
              </a:spcBef>
              <a:buSzTx/>
              <a:buNone/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</a:defRPr>
            </a:pPr>
            <a:r>
              <a:t>1. Write code that solves the problem for a real object</a:t>
            </a:r>
          </a:p>
          <a:p>
            <a:pPr marL="0" indent="0" defTabSz="584200">
              <a:spcBef>
                <a:spcPts val="0"/>
              </a:spcBef>
              <a:buSzTx/>
              <a:buNone/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</a:defRPr>
            </a:pPr>
            <a:r>
              <a:t>2. Wrap the code in function(){} to save it</a:t>
            </a:r>
          </a:p>
          <a:p>
            <a:pPr marL="0" indent="0" defTabSz="584200">
              <a:spcBef>
                <a:spcPts val="0"/>
              </a:spcBef>
              <a:buSzTx/>
              <a:buNone/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</a:defRPr>
            </a:pPr>
            <a:r>
              <a:t>3. Add the name of the real object as the function argument</a:t>
            </a:r>
          </a:p>
        </p:txBody>
      </p:sp>
      <p:pic>
        <p:nvPicPr>
          <p:cNvPr id="1557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0000000" fill="hold"/>
                                        <p:tgtEl>
                                          <p:spTgt spid="155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557"/>
                </p:tgtEl>
              </p:cMediaNode>
            </p:video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9" name="purrr.png" descr="purrr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56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561" name="Rectangle"/>
          <p:cNvSpPr/>
          <p:nvPr/>
        </p:nvSpPr>
        <p:spPr>
          <a:xfrm>
            <a:off x="1370474" y="4757882"/>
            <a:ext cx="21643053" cy="4200236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562" name="exams %&gt;%…"/>
          <p:cNvSpPr txBox="1"/>
          <p:nvPr/>
        </p:nvSpPr>
        <p:spPr>
          <a:xfrm>
            <a:off x="1625673" y="4861050"/>
            <a:ext cx="20896496" cy="3993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 lnSpcReduction="10000"/>
          </a:bodyPr>
          <a:lstStyle/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exams %&gt;%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map_dbl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(function(x) (sum(x) + max(x)) / (length(x) + 1))</a:t>
            </a:r>
            <a:endParaRPr dirty="0">
              <a:solidFill>
                <a:schemeClr val="accent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1500"/>
              </a:spcBef>
              <a:defRPr sz="47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student1   student2   student3   student4   student5 </a:t>
            </a:r>
          </a:p>
          <a:p>
            <a:pPr algn="l">
              <a:spcBef>
                <a:spcPts val="1500"/>
              </a:spcBef>
              <a:defRPr sz="47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72.85703   76.30779   72.12398   77.39862   80.94991</a:t>
            </a:r>
          </a:p>
        </p:txBody>
      </p:sp>
    </p:spTree>
  </p:cSld>
  <p:clrMapOvr>
    <a:masterClrMapping/>
  </p:clrMapOvr>
  <p:transition spd="med"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2CAD85-F855-4718-B27E-5F693FBA84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Debugging functions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190262-91EE-4A6B-B87D-4FE2C6416259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4833937" y="3349327"/>
            <a:ext cx="14716126" cy="8036720"/>
          </a:xfrm>
        </p:spPr>
        <p:txBody>
          <a:bodyPr>
            <a:normAutofit lnSpcReduction="10000"/>
          </a:bodyPr>
          <a:lstStyle/>
          <a:p>
            <a:r>
              <a:rPr lang="en-GB" dirty="0">
                <a:hlinkClick r:id="rId2"/>
              </a:rPr>
              <a:t>https://adv-r.hadley.nz/debugging.html</a:t>
            </a:r>
            <a:endParaRPr lang="en-GB" dirty="0"/>
          </a:p>
          <a:p>
            <a:endParaRPr lang="en-GB" dirty="0">
              <a:hlinkClick r:id="rId3"/>
            </a:endParaRPr>
          </a:p>
          <a:p>
            <a:r>
              <a:rPr lang="en-GB" dirty="0">
                <a:hlinkClick r:id="rId3"/>
              </a:rPr>
              <a:t>https://bookdown.org/rdpeng/RProgDA/debugging.html</a:t>
            </a:r>
            <a:endParaRPr lang="en-GB" dirty="0"/>
          </a:p>
          <a:p>
            <a:endParaRPr lang="en-GB" dirty="0"/>
          </a:p>
          <a:p>
            <a:r>
              <a:rPr lang="en-GB" dirty="0">
                <a:hlinkClick r:id="rId4"/>
              </a:rPr>
              <a:t>https://support.rstudio.com/hc/en-us/articles/205612627-Debugging-with-RStudio</a:t>
            </a:r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62039574"/>
      </p:ext>
    </p:extLst>
  </p:cSld>
  <p:clrMapOvr>
    <a:masterClrMapping/>
  </p:clrMapOvr>
  <p:transition spd="med"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4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Quiz</a:t>
            </a:r>
          </a:p>
        </p:txBody>
      </p:sp>
      <p:sp>
        <p:nvSpPr>
          <p:cNvPr id="1565" name="What does this return?…"/>
          <p:cNvSpPr txBox="1">
            <a:spLocks noGrp="1"/>
          </p:cNvSpPr>
          <p:nvPr>
            <p:ph type="body" sz="quarter" idx="4294967295"/>
          </p:nvPr>
        </p:nvSpPr>
        <p:spPr>
          <a:xfrm>
            <a:off x="8080137" y="3804509"/>
            <a:ext cx="8223726" cy="3764514"/>
          </a:xfrm>
          <a:prstGeom prst="rect">
            <a:avLst/>
          </a:prstGeom>
        </p:spPr>
        <p:txBody>
          <a:bodyPr lIns="71437" tIns="71437" rIns="71437" bIns="71437">
            <a:normAutofit/>
          </a:bodyPr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What does this return?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add_1 &lt;- function(x) x + 1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add_1(1)</a:t>
            </a:r>
          </a:p>
        </p:txBody>
      </p:sp>
    </p:spTree>
  </p:cSld>
  <p:clrMapOvr>
    <a:masterClrMapping/>
  </p:clrMapOvr>
  <p:transition spd="med"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7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Quiz</a:t>
            </a:r>
          </a:p>
        </p:txBody>
      </p:sp>
      <p:sp>
        <p:nvSpPr>
          <p:cNvPr id="1568" name="What does this return?…"/>
          <p:cNvSpPr txBox="1">
            <a:spLocks noGrp="1"/>
          </p:cNvSpPr>
          <p:nvPr>
            <p:ph type="body" sz="quarter" idx="4294967295"/>
          </p:nvPr>
        </p:nvSpPr>
        <p:spPr>
          <a:xfrm>
            <a:off x="8080137" y="3804509"/>
            <a:ext cx="8223726" cy="3764514"/>
          </a:xfrm>
          <a:prstGeom prst="rect">
            <a:avLst/>
          </a:prstGeom>
        </p:spPr>
        <p:txBody>
          <a:bodyPr lIns="71437" tIns="71437" rIns="71437" bIns="71437">
            <a:normAutofit/>
          </a:bodyPr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What does this return?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add_1 &lt;- function(x) x + 1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add_1(1)</a:t>
            </a:r>
          </a:p>
        </p:txBody>
      </p:sp>
      <p:sp>
        <p:nvSpPr>
          <p:cNvPr id="1569" name="# 2"/>
          <p:cNvSpPr txBox="1"/>
          <p:nvPr/>
        </p:nvSpPr>
        <p:spPr>
          <a:xfrm>
            <a:off x="8080137" y="7679794"/>
            <a:ext cx="8223726" cy="22316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normAutofit/>
          </a:bodyPr>
          <a:lstStyle>
            <a:lvl1pPr algn="l">
              <a:spcBef>
                <a:spcPts val="2400"/>
              </a:spcBef>
              <a:defRPr sz="6000">
                <a:solidFill>
                  <a:srgbClr val="53585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# 2</a:t>
            </a:r>
          </a:p>
        </p:txBody>
      </p:sp>
    </p:spTree>
  </p:cSld>
  <p:clrMapOvr>
    <a:masterClrMapping/>
  </p:clrMapOvr>
  <p:transition spd="med"/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1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Quiz</a:t>
            </a:r>
          </a:p>
        </p:txBody>
      </p:sp>
      <p:sp>
        <p:nvSpPr>
          <p:cNvPr id="1572" name="What does this return?…"/>
          <p:cNvSpPr txBox="1">
            <a:spLocks noGrp="1"/>
          </p:cNvSpPr>
          <p:nvPr>
            <p:ph type="body" sz="quarter" idx="4294967295"/>
          </p:nvPr>
        </p:nvSpPr>
        <p:spPr>
          <a:xfrm>
            <a:off x="7477463" y="3804509"/>
            <a:ext cx="9429073" cy="3764514"/>
          </a:xfrm>
          <a:prstGeom prst="rect">
            <a:avLst/>
          </a:prstGeom>
        </p:spPr>
        <p:txBody>
          <a:bodyPr lIns="71437" tIns="71437" rIns="71437" bIns="71437">
            <a:normAutofit/>
          </a:bodyPr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What does this return?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add_2 &lt;- function(x, y) x + y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add_2(2, 3)</a:t>
            </a:r>
          </a:p>
        </p:txBody>
      </p:sp>
    </p:spTree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6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Gill Sans"/>
            <a:ea typeface="Gill Sans"/>
            <a:cs typeface="Gill Sans"/>
            <a:sym typeface="Gill Sans"/>
          </a:defRPr>
        </a:def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508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6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508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1727</TotalTime>
  <Words>5506</Words>
  <Application>Microsoft Office PowerPoint</Application>
  <PresentationFormat>Custom</PresentationFormat>
  <Paragraphs>1119</Paragraphs>
  <Slides>127</Slides>
  <Notes>3</Notes>
  <HiddenSlides>4</HiddenSlides>
  <MMClips>6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127</vt:i4>
      </vt:variant>
    </vt:vector>
  </HeadingPairs>
  <TitlesOfParts>
    <vt:vector size="142" baseType="lpstr">
      <vt:lpstr>Arial</vt:lpstr>
      <vt:lpstr>Courier New</vt:lpstr>
      <vt:lpstr>FontAwesome</vt:lpstr>
      <vt:lpstr>Gill Sans</vt:lpstr>
      <vt:lpstr>Gill Sans Light</vt:lpstr>
      <vt:lpstr>Helvetica</vt:lpstr>
      <vt:lpstr>Helvetica Neue</vt:lpstr>
      <vt:lpstr>Lucida Grande</vt:lpstr>
      <vt:lpstr>Marker Felt</vt:lpstr>
      <vt:lpstr>Monaco</vt:lpstr>
      <vt:lpstr>Source Sans Pro</vt:lpstr>
      <vt:lpstr>Source Sans Pro ExtraLight</vt:lpstr>
      <vt:lpstr>Source Sans Pro Light</vt:lpstr>
      <vt:lpstr>Source Sans Pro Semibold</vt:lpstr>
      <vt:lpstr>White</vt:lpstr>
      <vt:lpstr>PowerPoint Presentation</vt:lpstr>
      <vt:lpstr>PowerPoint Presentation</vt:lpstr>
      <vt:lpstr>PowerPoint Presentation</vt:lpstr>
      <vt:lpstr>PowerPoint Presentation</vt:lpstr>
      <vt:lpstr>Iteration with</vt:lpstr>
      <vt:lpstr>PowerPoint Presentation</vt:lpstr>
      <vt:lpstr>R object types (a brief scamper)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More detail</vt:lpstr>
      <vt:lpstr>Your Turn 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Your Turn 2</vt:lpstr>
      <vt:lpstr>PowerPoint Presentation</vt:lpstr>
      <vt:lpstr>Iteration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Your Turn 3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Your Turn 4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Your Turn 5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Quiz</vt:lpstr>
      <vt:lpstr>Functions</vt:lpstr>
      <vt:lpstr>PowerPoint Presentation</vt:lpstr>
      <vt:lpstr>Quiz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Your Turn 6</vt:lpstr>
      <vt:lpstr>PowerPoint Presentation</vt:lpstr>
      <vt:lpstr>Debugging functions</vt:lpstr>
      <vt:lpstr>Quiz</vt:lpstr>
      <vt:lpstr>Quiz</vt:lpstr>
      <vt:lpstr>Quiz</vt:lpstr>
      <vt:lpstr>Quiz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Your Turn 7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Your Turn</vt:lpstr>
      <vt:lpstr>PowerPoint Presentation</vt:lpstr>
      <vt:lpstr>PowerPoint Presentation</vt:lpstr>
      <vt:lpstr>List columns</vt:lpstr>
      <vt:lpstr>Quiz</vt:lpstr>
      <vt:lpstr>PowerPoint Presentation</vt:lpstr>
      <vt:lpstr>But WHY?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Smith, Mike K</dc:creator>
  <cp:lastModifiedBy>Smith, Mike K</cp:lastModifiedBy>
  <cp:revision>65</cp:revision>
  <dcterms:modified xsi:type="dcterms:W3CDTF">2020-01-10T14:12:06Z</dcterms:modified>
</cp:coreProperties>
</file>